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307" r:id="rId3"/>
    <p:sldId id="278" r:id="rId4"/>
    <p:sldId id="277" r:id="rId5"/>
    <p:sldId id="279" r:id="rId6"/>
    <p:sldId id="280" r:id="rId7"/>
    <p:sldId id="257" r:id="rId8"/>
    <p:sldId id="258" r:id="rId9"/>
    <p:sldId id="259" r:id="rId10"/>
    <p:sldId id="285" r:id="rId11"/>
    <p:sldId id="260" r:id="rId12"/>
    <p:sldId id="286" r:id="rId13"/>
    <p:sldId id="287" r:id="rId14"/>
    <p:sldId id="261" r:id="rId15"/>
    <p:sldId id="314" r:id="rId16"/>
    <p:sldId id="315" r:id="rId17"/>
    <p:sldId id="308" r:id="rId18"/>
    <p:sldId id="262" r:id="rId19"/>
    <p:sldId id="281" r:id="rId20"/>
    <p:sldId id="263" r:id="rId21"/>
    <p:sldId id="292" r:id="rId22"/>
    <p:sldId id="309" r:id="rId23"/>
    <p:sldId id="288" r:id="rId24"/>
    <p:sldId id="289" r:id="rId25"/>
    <p:sldId id="264" r:id="rId26"/>
    <p:sldId id="290" r:id="rId27"/>
    <p:sldId id="293" r:id="rId28"/>
    <p:sldId id="265" r:id="rId29"/>
    <p:sldId id="291" r:id="rId30"/>
    <p:sldId id="266" r:id="rId31"/>
    <p:sldId id="297" r:id="rId32"/>
    <p:sldId id="267" r:id="rId33"/>
    <p:sldId id="268" r:id="rId34"/>
    <p:sldId id="269" r:id="rId35"/>
    <p:sldId id="294" r:id="rId36"/>
    <p:sldId id="284" r:id="rId37"/>
    <p:sldId id="304" r:id="rId38"/>
    <p:sldId id="270" r:id="rId39"/>
    <p:sldId id="271" r:id="rId40"/>
    <p:sldId id="272" r:id="rId41"/>
    <p:sldId id="273" r:id="rId42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6E15D-6B31-4E56-9A44-FA92CE52B760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DB102-8C7B-49AD-BF71-E4FEAC695CB0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244C8-4F29-4FBA-9EFB-B1F419151922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17C87-3CC5-4A85-9CC6-B87C6237EE01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F95DE-948E-4D11-8300-B6480BE48705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1C2AB-BB7D-4AD0-AA63-52E4D7059586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B4F12-A3B7-4A89-AF99-95CB6B35259C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6A5F0-2453-44A0-B275-70B0BA229567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68A33-86FD-43EB-A4D0-C1BE6CEA44B0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F8805-47DE-470F-BA20-80DF66882301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EA814-4F2D-44EF-B207-5B56FD42F5CC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Kliknite i uredite naslov mastera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Kliknite i uredite stilove teksta mastera</a:t>
            </a:r>
          </a:p>
          <a:p>
            <a:pPr lvl="1"/>
            <a:r>
              <a:rPr lang="sr-Latn-CS" smtClean="0"/>
              <a:t>Drugi nivo</a:t>
            </a:r>
          </a:p>
          <a:p>
            <a:pPr lvl="2"/>
            <a:r>
              <a:rPr lang="sr-Latn-CS" smtClean="0"/>
              <a:t>Treći nivo</a:t>
            </a:r>
          </a:p>
          <a:p>
            <a:pPr lvl="3"/>
            <a:r>
              <a:rPr lang="sr-Latn-CS" smtClean="0"/>
              <a:t>Četvrti nivo</a:t>
            </a:r>
          </a:p>
          <a:p>
            <a:pPr lvl="4"/>
            <a:r>
              <a:rPr lang="sr-Latn-CS" smtClean="0"/>
              <a:t>Peti nivo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 typeface="Arial" pitchFamily="34" charset="0"/>
              <a:buNone/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fld id="{8E71A3C3-D6FB-4B1F-86F1-3CD3AA0F01EB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sr-Cyrl-CS" altLang="en-US" dirty="0" smtClean="0"/>
              <a:t>УСНА  ДУПЉА</a:t>
            </a:r>
            <a:r>
              <a:rPr lang="en-US" altLang="en-US" dirty="0" smtClean="0"/>
              <a:t> (CAVITAS ORIS)</a:t>
            </a:r>
          </a:p>
          <a:p>
            <a:pPr marL="0" indent="0" algn="ctr" eaLnBrk="1" hangingPunct="1">
              <a:buFontTx/>
              <a:buNone/>
            </a:pPr>
            <a:endParaRPr lang="en-US" altLang="en-US" dirty="0" smtClean="0"/>
          </a:p>
          <a:p>
            <a:pPr marL="0" indent="0" algn="just" eaLnBrk="1" hangingPunct="1">
              <a:buFontTx/>
              <a:buChar char="-"/>
            </a:pPr>
            <a:r>
              <a:rPr lang="en-US" altLang="en-US" dirty="0" smtClean="0"/>
              <a:t> </a:t>
            </a:r>
            <a:r>
              <a:rPr lang="en-US" altLang="en-US" sz="2800" dirty="0" smtClean="0"/>
              <a:t>VESTIBULUM ORIS</a:t>
            </a:r>
          </a:p>
          <a:p>
            <a:pPr marL="0" indent="0" algn="just" eaLnBrk="1" hangingPunct="1">
              <a:buFontTx/>
              <a:buChar char="-"/>
            </a:pPr>
            <a:r>
              <a:rPr lang="en-US" altLang="en-US" sz="2800" dirty="0" smtClean="0"/>
              <a:t> CAVITAS ORIS PROPRIA</a:t>
            </a:r>
          </a:p>
          <a:p>
            <a:pPr marL="0" indent="0" algn="just" eaLnBrk="1" hangingPunct="1">
              <a:buFontTx/>
              <a:buChar char="-"/>
            </a:pPr>
            <a:endParaRPr lang="en-US" altLang="en-US" sz="2800" dirty="0" smtClean="0"/>
          </a:p>
          <a:p>
            <a:pPr marL="0" indent="0" algn="just" eaLnBrk="1" hangingPunct="1">
              <a:buFontTx/>
              <a:buNone/>
            </a:pPr>
            <a:r>
              <a:rPr lang="en-US" altLang="en-US" sz="2800" b="1" i="1" u="sng" dirty="0" err="1" smtClean="0">
                <a:solidFill>
                  <a:schemeClr val="accent2"/>
                </a:solidFill>
              </a:rPr>
              <a:t>vestibulum</a:t>
            </a:r>
            <a:r>
              <a:rPr lang="en-US" altLang="en-US" sz="2800" b="1" i="1" u="sng" dirty="0" smtClean="0">
                <a:solidFill>
                  <a:schemeClr val="accent2"/>
                </a:solidFill>
              </a:rPr>
              <a:t> </a:t>
            </a:r>
            <a:r>
              <a:rPr lang="en-US" altLang="en-US" sz="2800" b="1" i="1" u="sng" dirty="0" err="1" smtClean="0">
                <a:solidFill>
                  <a:schemeClr val="accent2"/>
                </a:solidFill>
              </a:rPr>
              <a:t>oris</a:t>
            </a:r>
            <a:r>
              <a:rPr lang="en-US" altLang="en-US" sz="2800" dirty="0" smtClean="0"/>
              <a:t>:</a:t>
            </a:r>
          </a:p>
          <a:p>
            <a:pPr marL="0" indent="0" algn="just" eaLnBrk="1" hangingPunct="1">
              <a:buFontTx/>
              <a:buChar char="-"/>
            </a:pPr>
            <a:r>
              <a:rPr lang="en-US" altLang="en-US" sz="2800" dirty="0" smtClean="0"/>
              <a:t>fornix </a:t>
            </a:r>
            <a:r>
              <a:rPr lang="en-US" altLang="en-US" sz="2800" dirty="0" err="1" smtClean="0"/>
              <a:t>vestibuli</a:t>
            </a:r>
            <a:r>
              <a:rPr lang="en-US" altLang="en-US" sz="2800" dirty="0" smtClean="0"/>
              <a:t> inferior</a:t>
            </a:r>
          </a:p>
          <a:p>
            <a:pPr marL="0" indent="0" algn="just" eaLnBrk="1" hangingPunct="1">
              <a:buFontTx/>
              <a:buChar char="-"/>
            </a:pPr>
            <a:r>
              <a:rPr lang="en-US" altLang="en-US" sz="2800" dirty="0" smtClean="0"/>
              <a:t>fornix </a:t>
            </a:r>
            <a:r>
              <a:rPr lang="en-US" altLang="en-US" sz="2800" dirty="0" err="1" smtClean="0"/>
              <a:t>vestibuli</a:t>
            </a:r>
            <a:r>
              <a:rPr lang="en-US" altLang="en-US" sz="2800" dirty="0" smtClean="0"/>
              <a:t> superior</a:t>
            </a:r>
          </a:p>
          <a:p>
            <a:pPr marL="0" indent="0" algn="just" eaLnBrk="1" hangingPunct="1">
              <a:buFontTx/>
              <a:buChar char="-"/>
            </a:pPr>
            <a:r>
              <a:rPr lang="en-US" altLang="en-US" sz="2800" dirty="0" smtClean="0"/>
              <a:t>frenulum </a:t>
            </a:r>
            <a:r>
              <a:rPr lang="en-US" altLang="en-US" sz="2800" dirty="0" err="1" smtClean="0"/>
              <a:t>labii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superioris</a:t>
            </a:r>
            <a:endParaRPr lang="en-US" altLang="en-US" sz="2800" dirty="0" smtClean="0"/>
          </a:p>
          <a:p>
            <a:pPr marL="0" indent="0" algn="just" eaLnBrk="1" hangingPunct="1">
              <a:buFontTx/>
              <a:buChar char="-"/>
            </a:pPr>
            <a:r>
              <a:rPr lang="en-US" altLang="en-US" sz="2800" dirty="0" smtClean="0"/>
              <a:t>frenulum </a:t>
            </a:r>
            <a:r>
              <a:rPr lang="en-US" altLang="en-US" sz="2800" dirty="0" err="1" smtClean="0"/>
              <a:t>labii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inferioris</a:t>
            </a:r>
            <a:endParaRPr lang="en-US" altLang="en-US" sz="2800" dirty="0" smtClean="0"/>
          </a:p>
          <a:p>
            <a:pPr marL="0" indent="0" algn="just" eaLnBrk="1" hangingPunct="1">
              <a:buFontTx/>
              <a:buChar char="-"/>
            </a:pPr>
            <a:r>
              <a:rPr lang="en-US" altLang="en-US" sz="2800" dirty="0" err="1" smtClean="0"/>
              <a:t>spatium</a:t>
            </a:r>
            <a:r>
              <a:rPr lang="en-US" altLang="en-US" sz="2800" dirty="0" smtClean="0"/>
              <a:t> </a:t>
            </a:r>
            <a:r>
              <a:rPr lang="en-US" altLang="en-US" sz="2800" dirty="0" err="1" smtClean="0"/>
              <a:t>retromolare</a:t>
            </a:r>
            <a:endParaRPr lang="en-US" altLang="en-US" sz="2800" dirty="0" smtClean="0"/>
          </a:p>
          <a:p>
            <a:pPr marL="0" indent="0" algn="just" eaLnBrk="1" hangingPunct="1">
              <a:buFontTx/>
              <a:buChar char="-"/>
            </a:pPr>
            <a:r>
              <a:rPr lang="sr-Cyrl-CS" altLang="en-US" sz="2800" dirty="0" smtClean="0"/>
              <a:t>међузубне пукотине</a:t>
            </a:r>
            <a:r>
              <a:rPr lang="en-US" altLang="en-US" sz="2800" dirty="0" smtClean="0"/>
              <a:t> (</a:t>
            </a:r>
            <a:r>
              <a:rPr lang="en-US" altLang="en-US" sz="2800" dirty="0" err="1" smtClean="0"/>
              <a:t>dijasteme</a:t>
            </a:r>
            <a:r>
              <a:rPr lang="en-US" altLang="en-US" sz="2800" dirty="0" smtClean="0"/>
              <a:t>)</a:t>
            </a:r>
            <a:endParaRPr lang="en-US" sz="2800" dirty="0" smtClean="0"/>
          </a:p>
          <a:p>
            <a:pPr marL="0" indent="0" algn="just" eaLnBrk="1" hangingPunct="1">
              <a:buFontTx/>
              <a:buChar char="-"/>
            </a:pPr>
            <a:r>
              <a:rPr lang="en-US" sz="2800" dirty="0" err="1" smtClean="0"/>
              <a:t>plica</a:t>
            </a:r>
            <a:r>
              <a:rPr lang="en-US" sz="2800" dirty="0" smtClean="0"/>
              <a:t> </a:t>
            </a:r>
            <a:r>
              <a:rPr lang="en-US" sz="2800" dirty="0" err="1" smtClean="0"/>
              <a:t>pterygomandibularis</a:t>
            </a:r>
            <a:endParaRPr lang="en-US" altLang="en-US" sz="2800" dirty="0" smtClean="0"/>
          </a:p>
          <a:p>
            <a:pPr marL="0" indent="0" algn="just" eaLnBrk="1" hangingPunct="1">
              <a:buFontTx/>
              <a:buChar char="-"/>
            </a:pPr>
            <a:endParaRPr lang="en-US" altLang="en-US" sz="2800" dirty="0" smtClean="0"/>
          </a:p>
          <a:p>
            <a:pPr marL="0" indent="0" algn="just" eaLnBrk="1" hangingPunct="1">
              <a:buFontTx/>
              <a:buNone/>
            </a:pPr>
            <a:endParaRPr lang="en-US" altLang="en-US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2" cstate="print"/>
          <a:srcRect l="6200" r="53053" b="42183"/>
          <a:stretch>
            <a:fillRect/>
          </a:stretch>
        </p:blipFill>
        <p:spPr bwMode="auto">
          <a:xfrm>
            <a:off x="755650" y="0"/>
            <a:ext cx="7453313" cy="660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mtClean="0"/>
              <a:t> </a:t>
            </a:r>
            <a:r>
              <a:rPr lang="sr-Cyrl-CS" altLang="en-US" b="1" i="1" u="sng" smtClean="0"/>
              <a:t>Фиксација зуба </a:t>
            </a:r>
            <a:r>
              <a:rPr lang="en-US" altLang="en-US" smtClean="0"/>
              <a:t>:</a:t>
            </a:r>
          </a:p>
          <a:p>
            <a:pPr eaLnBrk="1" hangingPunct="1">
              <a:buFontTx/>
              <a:buChar char="-"/>
            </a:pPr>
            <a:r>
              <a:rPr lang="sr-Cyrl-CS" altLang="en-US" smtClean="0"/>
              <a:t>гингиве</a:t>
            </a:r>
            <a:endParaRPr lang="en-US" altLang="en-US" smtClean="0"/>
          </a:p>
          <a:p>
            <a:pPr eaLnBrk="1" hangingPunct="1">
              <a:buFontTx/>
              <a:buChar char="-"/>
            </a:pPr>
            <a:r>
              <a:rPr lang="sr-Cyrl-CS" altLang="en-US" smtClean="0"/>
              <a:t>алвеоларна покосница </a:t>
            </a:r>
            <a:r>
              <a:rPr lang="en-US" altLang="en-US" smtClean="0"/>
              <a:t>(</a:t>
            </a:r>
            <a:r>
              <a:rPr lang="sr-Cyrl-CS" altLang="en-US" smtClean="0"/>
              <a:t>перидонцијум и Шарпијева влакна</a:t>
            </a:r>
            <a:r>
              <a:rPr lang="en-US" altLang="en-US" smtClean="0"/>
              <a:t>)</a:t>
            </a:r>
          </a:p>
          <a:p>
            <a:pPr eaLnBrk="1" hangingPunct="1">
              <a:buFontTx/>
              <a:buNone/>
            </a:pPr>
            <a:endParaRPr lang="en-US" altLang="en-US" b="1" i="1" u="sng" smtClean="0"/>
          </a:p>
          <a:p>
            <a:pPr eaLnBrk="1" hangingPunct="1"/>
            <a:r>
              <a:rPr lang="sr-Cyrl-CS" altLang="en-US" b="1" i="1" u="sng" smtClean="0"/>
              <a:t>Састав зуба </a:t>
            </a:r>
            <a:endParaRPr lang="en-US" altLang="en-US" b="1" i="1" u="sng" smtClean="0"/>
          </a:p>
          <a:p>
            <a:pPr eaLnBrk="1" hangingPunct="1">
              <a:buFontTx/>
              <a:buChar char="-"/>
            </a:pPr>
            <a:r>
              <a:rPr lang="sr-Cyrl-CS" altLang="en-US" smtClean="0"/>
              <a:t>слоновача</a:t>
            </a:r>
            <a:r>
              <a:rPr lang="en-US" altLang="en-US" smtClean="0"/>
              <a:t> (dentin)</a:t>
            </a:r>
          </a:p>
          <a:p>
            <a:pPr eaLnBrk="1" hangingPunct="1">
              <a:buFontTx/>
              <a:buChar char="-"/>
            </a:pPr>
            <a:r>
              <a:rPr lang="sr-Cyrl-CS" altLang="en-US" smtClean="0"/>
              <a:t>глеђ</a:t>
            </a:r>
            <a:r>
              <a:rPr lang="en-US" altLang="en-US" smtClean="0"/>
              <a:t> (emajl)</a:t>
            </a:r>
          </a:p>
          <a:p>
            <a:pPr eaLnBrk="1" hangingPunct="1">
              <a:buFontTx/>
              <a:buChar char="-"/>
            </a:pPr>
            <a:r>
              <a:rPr lang="sr-Cyrl-CS" altLang="en-US" smtClean="0"/>
              <a:t>цемент</a:t>
            </a:r>
            <a:r>
              <a:rPr lang="en-US" altLang="en-US" smtClean="0"/>
              <a:t> (cementum)</a:t>
            </a:r>
          </a:p>
          <a:p>
            <a:pPr eaLnBrk="1" hangingPunct="1">
              <a:buFontTx/>
              <a:buChar char="-"/>
            </a:pPr>
            <a:r>
              <a:rPr lang="sr-Cyrl-CS" altLang="en-US" smtClean="0"/>
              <a:t>зубна срж</a:t>
            </a:r>
            <a:r>
              <a:rPr lang="en-US" altLang="en-US" smtClean="0"/>
              <a:t> (pulpa dentis)</a:t>
            </a:r>
          </a:p>
          <a:p>
            <a:pPr eaLnBrk="1" hangingPunct="1">
              <a:buFontTx/>
              <a:buChar char="-"/>
            </a:pPr>
            <a:endParaRPr lang="en-US" alt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2" cstate="print"/>
          <a:srcRect l="6496" t="-945" r="50368" b="40294"/>
          <a:stretch>
            <a:fillRect/>
          </a:stretch>
        </p:blipFill>
        <p:spPr bwMode="auto">
          <a:xfrm>
            <a:off x="539750" y="0"/>
            <a:ext cx="7888288" cy="693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 cstate="print"/>
          <a:srcRect l="6200" r="51872" b="44072"/>
          <a:stretch>
            <a:fillRect/>
          </a:stretch>
        </p:blipFill>
        <p:spPr bwMode="auto">
          <a:xfrm>
            <a:off x="755650" y="0"/>
            <a:ext cx="7669213" cy="639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en-US" b="1" i="1" smtClean="0">
                <a:solidFill>
                  <a:schemeClr val="accent2"/>
                </a:solidFill>
              </a:rPr>
              <a:t>CAVITAS ORIS PROPRIA</a:t>
            </a:r>
          </a:p>
          <a:p>
            <a:pPr algn="ctr" eaLnBrk="1" hangingPunct="1"/>
            <a:endParaRPr lang="en-US" altLang="en-US" b="1" i="1" smtClean="0">
              <a:solidFill>
                <a:schemeClr val="accent2"/>
              </a:solidFill>
            </a:endParaRPr>
          </a:p>
          <a:p>
            <a:pPr eaLnBrk="1" hangingPunct="1"/>
            <a:r>
              <a:rPr lang="sr-Cyrl-CS" altLang="en-US" b="1" i="1" u="sng" smtClean="0">
                <a:solidFill>
                  <a:schemeClr val="accent2"/>
                </a:solidFill>
              </a:rPr>
              <a:t>Тврдо непце </a:t>
            </a:r>
            <a:r>
              <a:rPr lang="en-US" altLang="en-US" b="1" i="1" u="sng" smtClean="0">
                <a:solidFill>
                  <a:schemeClr val="accent2"/>
                </a:solidFill>
              </a:rPr>
              <a:t> (palatum durum), 3 </a:t>
            </a:r>
            <a:r>
              <a:rPr lang="sr-Cyrl-CS" altLang="en-US" b="1" i="1" u="sng" smtClean="0">
                <a:solidFill>
                  <a:schemeClr val="accent2"/>
                </a:solidFill>
              </a:rPr>
              <a:t>слоја</a:t>
            </a:r>
            <a:endParaRPr lang="en-US" altLang="en-US" b="1" i="1" u="sng" smtClean="0">
              <a:solidFill>
                <a:schemeClr val="accent2"/>
              </a:solidFill>
            </a:endParaRPr>
          </a:p>
          <a:p>
            <a:pPr eaLnBrk="1" hangingPunct="1">
              <a:buFontTx/>
              <a:buChar char="-"/>
            </a:pPr>
            <a:r>
              <a:rPr lang="en-US" altLang="en-US" smtClean="0"/>
              <a:t>raphe palati</a:t>
            </a:r>
          </a:p>
          <a:p>
            <a:pPr eaLnBrk="1" hangingPunct="1">
              <a:buFontTx/>
              <a:buChar char="-"/>
            </a:pPr>
            <a:r>
              <a:rPr lang="en-US" altLang="en-US" smtClean="0"/>
              <a:t>papilla incisiva</a:t>
            </a:r>
          </a:p>
          <a:p>
            <a:pPr eaLnBrk="1" hangingPunct="1">
              <a:buFontTx/>
              <a:buChar char="-"/>
            </a:pPr>
            <a:r>
              <a:rPr lang="en-US" altLang="en-US" smtClean="0"/>
              <a:t>plicae palatinae transversae</a:t>
            </a:r>
          </a:p>
          <a:p>
            <a:pPr eaLnBrk="1" hangingPunct="1">
              <a:buFontTx/>
              <a:buNone/>
            </a:pPr>
            <a:r>
              <a:rPr lang="sr-Cyrl-CS" altLang="en-US" smtClean="0"/>
              <a:t>Васкуларизација</a:t>
            </a:r>
            <a:r>
              <a:rPr lang="en-US" altLang="en-US" smtClean="0"/>
              <a:t>: a. palatina major, a. nasales posteriores septi</a:t>
            </a:r>
          </a:p>
          <a:p>
            <a:pPr eaLnBrk="1" hangingPunct="1">
              <a:buFontTx/>
              <a:buNone/>
            </a:pPr>
            <a:r>
              <a:rPr lang="sr-Cyrl-CS" altLang="en-US" smtClean="0"/>
              <a:t>вене</a:t>
            </a:r>
            <a:r>
              <a:rPr lang="en-US" altLang="en-US" smtClean="0"/>
              <a:t>: plexus pterygoideus</a:t>
            </a:r>
          </a:p>
          <a:p>
            <a:pPr eaLnBrk="1" hangingPunct="1">
              <a:buFontTx/>
              <a:buNone/>
            </a:pPr>
            <a:r>
              <a:rPr lang="sr-Cyrl-CS" altLang="en-US" smtClean="0"/>
              <a:t>живци</a:t>
            </a:r>
            <a:r>
              <a:rPr lang="en-US" altLang="en-US" smtClean="0"/>
              <a:t>: n. palatinus major</a:t>
            </a:r>
            <a:r>
              <a:rPr lang="sr-Cyrl-CS" altLang="en-US" smtClean="0"/>
              <a:t> и </a:t>
            </a:r>
            <a:r>
              <a:rPr lang="en-US" altLang="en-US" smtClean="0"/>
              <a:t>n. nasopalatinus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sr-Cyrl-CS" altLang="en-US" smtClean="0"/>
              <a:t>Васкуларизација  зуба</a:t>
            </a:r>
            <a:endParaRPr lang="en-US" altLang="en-US" smtClean="0"/>
          </a:p>
          <a:p>
            <a:pPr algn="ctr" eaLnBrk="1" hangingPunct="1">
              <a:buFontTx/>
              <a:buNone/>
            </a:pPr>
            <a:endParaRPr lang="en-US" altLang="en-US" smtClean="0"/>
          </a:p>
          <a:p>
            <a:pPr algn="just" eaLnBrk="1" hangingPunct="1">
              <a:buFontTx/>
              <a:buNone/>
            </a:pPr>
            <a:r>
              <a:rPr lang="en-US" altLang="en-US" smtClean="0"/>
              <a:t>- </a:t>
            </a:r>
            <a:r>
              <a:rPr lang="sr-Cyrl-CS" altLang="en-US" i="1" smtClean="0">
                <a:solidFill>
                  <a:srgbClr val="CC0000"/>
                </a:solidFill>
              </a:rPr>
              <a:t>зуби горње вилице</a:t>
            </a:r>
            <a:r>
              <a:rPr lang="en-US" altLang="en-US" smtClean="0"/>
              <a:t> </a:t>
            </a:r>
            <a:r>
              <a:rPr lang="sr-Cyrl-CS" altLang="en-US" smtClean="0"/>
              <a:t>добијају зубне гране </a:t>
            </a:r>
            <a:r>
              <a:rPr lang="en-US" altLang="en-US" smtClean="0"/>
              <a:t> (rr. dentales) o</a:t>
            </a:r>
            <a:r>
              <a:rPr lang="sr-Cyrl-CS" altLang="en-US" smtClean="0"/>
              <a:t>д</a:t>
            </a:r>
            <a:r>
              <a:rPr lang="en-US" altLang="en-US" smtClean="0"/>
              <a:t>: a. alveolaris superior posterior (a. maxillaris) </a:t>
            </a:r>
            <a:r>
              <a:rPr lang="sr-Cyrl-CS" altLang="en-US" smtClean="0"/>
              <a:t>и</a:t>
            </a:r>
            <a:r>
              <a:rPr lang="en-US" altLang="en-US" smtClean="0"/>
              <a:t> aa. alveolares superiores anteriores (a. infraorbitalis)</a:t>
            </a:r>
          </a:p>
          <a:p>
            <a:pPr algn="just" eaLnBrk="1" hangingPunct="1">
              <a:buFontTx/>
              <a:buNone/>
            </a:pPr>
            <a:r>
              <a:rPr lang="en-US" altLang="en-US" smtClean="0"/>
              <a:t>- </a:t>
            </a:r>
            <a:r>
              <a:rPr lang="sr-Cyrl-CS" altLang="en-US" i="1" smtClean="0">
                <a:solidFill>
                  <a:srgbClr val="CC0000"/>
                </a:solidFill>
              </a:rPr>
              <a:t>зуби доње вилице</a:t>
            </a:r>
            <a:r>
              <a:rPr lang="en-US" altLang="en-US" smtClean="0"/>
              <a:t> </a:t>
            </a:r>
            <a:r>
              <a:rPr lang="sr-Cyrl-CS" altLang="en-US" smtClean="0"/>
              <a:t>добијају зубне гране </a:t>
            </a:r>
            <a:r>
              <a:rPr lang="en-US" altLang="en-US" smtClean="0"/>
              <a:t>(rr. dentales) o</a:t>
            </a:r>
            <a:r>
              <a:rPr lang="sr-Cyrl-CS" altLang="en-US" smtClean="0"/>
              <a:t>д</a:t>
            </a:r>
            <a:r>
              <a:rPr lang="en-US" altLang="en-US" smtClean="0"/>
              <a:t>: a. alveolaris inferior (a. maxillaris)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sr-Cyrl-CS" altLang="en-US" sz="2800" b="1" smtClean="0"/>
              <a:t>Инервација зуб</a:t>
            </a:r>
            <a:r>
              <a:rPr lang="en-US" altLang="en-US" sz="2800" b="1" smtClean="0"/>
              <a:t>a</a:t>
            </a:r>
          </a:p>
          <a:p>
            <a:pPr eaLnBrk="1" hangingPunct="1">
              <a:buFontTx/>
              <a:buNone/>
            </a:pPr>
            <a:endParaRPr lang="en-US" altLang="en-US" sz="2800" smtClean="0"/>
          </a:p>
          <a:p>
            <a:pPr eaLnBrk="1" hangingPunct="1">
              <a:buFontTx/>
              <a:buNone/>
            </a:pPr>
            <a:r>
              <a:rPr lang="sr-Cyrl-CS" altLang="en-US" smtClean="0"/>
              <a:t>Живци за горње зубе долазе из</a:t>
            </a:r>
            <a:r>
              <a:rPr lang="en-US" altLang="en-US" smtClean="0"/>
              <a:t> n. maxillarisa a </a:t>
            </a:r>
            <a:r>
              <a:rPr lang="sr-Cyrl-CS" altLang="en-US" smtClean="0"/>
              <a:t>за доње зубе од</a:t>
            </a:r>
            <a:r>
              <a:rPr lang="en-US" altLang="en-US" smtClean="0"/>
              <a:t> n. mandibularisa</a:t>
            </a:r>
          </a:p>
          <a:p>
            <a:pPr eaLnBrk="1" hangingPunct="1">
              <a:buFontTx/>
              <a:buChar char="-"/>
            </a:pPr>
            <a:r>
              <a:rPr lang="en-US" altLang="en-US" smtClean="0"/>
              <a:t>plexus dentalis superior: rr. alveolares superiores posteriores, medius </a:t>
            </a:r>
            <a:r>
              <a:rPr lang="sr-Cyrl-CS" altLang="en-US" smtClean="0"/>
              <a:t>и</a:t>
            </a:r>
            <a:r>
              <a:rPr lang="en-US" altLang="en-US" smtClean="0"/>
              <a:t> anteriores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- plexus dentalis inferior: n. alveolaris inferior </a:t>
            </a:r>
            <a:r>
              <a:rPr lang="sr-Cyrl-CS" altLang="en-US" smtClean="0"/>
              <a:t>и</a:t>
            </a:r>
            <a:br>
              <a:rPr lang="sr-Cyrl-CS" altLang="en-US" smtClean="0"/>
            </a:br>
            <a:r>
              <a:rPr lang="en-US" altLang="en-US" smtClean="0"/>
              <a:t>n. incisivus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l="6200" r="50101" b="44261"/>
          <a:stretch>
            <a:fillRect/>
          </a:stretch>
        </p:blipFill>
        <p:spPr bwMode="auto">
          <a:xfrm>
            <a:off x="539750" y="0"/>
            <a:ext cx="7993063" cy="637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609600" indent="-609600" eaLnBrk="1" hangingPunct="1"/>
            <a:r>
              <a:rPr lang="en-US" altLang="en-US" b="1" i="1" u="sng" smtClean="0">
                <a:solidFill>
                  <a:schemeClr val="accent2"/>
                </a:solidFill>
              </a:rPr>
              <a:t>M</a:t>
            </a:r>
            <a:r>
              <a:rPr lang="sr-Cyrl-CS" altLang="en-US" b="1" i="1" u="sng" smtClean="0">
                <a:solidFill>
                  <a:schemeClr val="accent2"/>
                </a:solidFill>
              </a:rPr>
              <a:t>еко непце</a:t>
            </a:r>
            <a:r>
              <a:rPr lang="en-US" altLang="en-US" b="1" i="1" u="sng" smtClean="0">
                <a:solidFill>
                  <a:schemeClr val="accent2"/>
                </a:solidFill>
              </a:rPr>
              <a:t> (palatum molle), 4 </a:t>
            </a:r>
            <a:r>
              <a:rPr lang="sr-Cyrl-CS" altLang="en-US" b="1" i="1" u="sng" smtClean="0">
                <a:solidFill>
                  <a:schemeClr val="accent2"/>
                </a:solidFill>
              </a:rPr>
              <a:t>слоја </a:t>
            </a:r>
          </a:p>
          <a:p>
            <a:pPr marL="609600" indent="-609600" eaLnBrk="1" hangingPunct="1">
              <a:buFontTx/>
              <a:buNone/>
            </a:pPr>
            <a:endParaRPr lang="en-US" altLang="en-US" b="1" i="1" u="sng" smtClean="0">
              <a:solidFill>
                <a:schemeClr val="accent2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en-US" altLang="en-US" i="1" smtClean="0">
                <a:solidFill>
                  <a:schemeClr val="accent2"/>
                </a:solidFill>
              </a:rPr>
              <a:t>musculi palati et faucium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smtClean="0"/>
              <a:t>1. m. tensor veli palatini (n. mandibularis)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smtClean="0"/>
              <a:t>2. m. levator veli palatini 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smtClean="0"/>
              <a:t>3. m. uvulae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smtClean="0"/>
              <a:t>4. m. palatoglossus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smtClean="0"/>
              <a:t>5. m. palatopharingeus</a:t>
            </a:r>
          </a:p>
          <a:p>
            <a:pPr marL="609600" indent="-609600" eaLnBrk="1" hangingPunct="1">
              <a:buFontTx/>
              <a:buNone/>
            </a:pPr>
            <a:r>
              <a:rPr lang="sr-Cyrl-CS" altLang="en-US" smtClean="0"/>
              <a:t>Инервација</a:t>
            </a:r>
            <a:r>
              <a:rPr lang="en-US" altLang="en-US" smtClean="0"/>
              <a:t>: </a:t>
            </a:r>
            <a:r>
              <a:rPr lang="sr-Cyrl-CS" altLang="en-US" smtClean="0"/>
              <a:t>                      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smtClean="0"/>
              <a:t>plexus pharingeus</a:t>
            </a:r>
            <a:r>
              <a:rPr lang="sr-Cyrl-CS" altLang="en-US" smtClean="0"/>
              <a:t>   </a:t>
            </a:r>
            <a:r>
              <a:rPr lang="en-US" altLang="en-US" smtClean="0"/>
              <a:t>(n. glosofaringeus, n. vagus </a:t>
            </a:r>
            <a:r>
              <a:rPr lang="sr-Cyrl-CS" altLang="en-US" smtClean="0"/>
              <a:t>и</a:t>
            </a:r>
            <a:r>
              <a:rPr lang="en-US" altLang="en-US" smtClean="0"/>
              <a:t> </a:t>
            </a:r>
            <a:r>
              <a:rPr lang="sr-Cyrl-CS" altLang="en-US" smtClean="0"/>
              <a:t>вратни симпатикус</a:t>
            </a:r>
            <a:r>
              <a:rPr lang="en-US" altLang="en-US" smtClean="0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2" cstate="print"/>
          <a:srcRect l="6200" r="51872" b="43127"/>
          <a:stretch>
            <a:fillRect/>
          </a:stretch>
        </p:blipFill>
        <p:spPr bwMode="auto">
          <a:xfrm>
            <a:off x="755650" y="0"/>
            <a:ext cx="7669213" cy="650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6200" r="50101" b="40483"/>
          <a:stretch>
            <a:fillRect/>
          </a:stretch>
        </p:blipFill>
        <p:spPr bwMode="auto">
          <a:xfrm>
            <a:off x="611188" y="53975"/>
            <a:ext cx="7993062" cy="680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r>
              <a:rPr lang="en-US" altLang="en-US" sz="2800" b="1" i="1" u="sng" smtClean="0">
                <a:solidFill>
                  <a:schemeClr val="accent2"/>
                </a:solidFill>
              </a:rPr>
              <a:t>J</a:t>
            </a:r>
            <a:r>
              <a:rPr lang="sr-Cyrl-CS" altLang="en-US" sz="2800" b="1" i="1" u="sng" smtClean="0">
                <a:solidFill>
                  <a:schemeClr val="accent2"/>
                </a:solidFill>
              </a:rPr>
              <a:t>език</a:t>
            </a:r>
            <a:r>
              <a:rPr lang="en-US" altLang="en-US" sz="2800" b="1" i="1" u="sng" smtClean="0">
                <a:solidFill>
                  <a:schemeClr val="accent2"/>
                </a:solidFill>
              </a:rPr>
              <a:t> (lingua)</a:t>
            </a:r>
          </a:p>
          <a:p>
            <a:pPr eaLnBrk="1" hangingPunct="1">
              <a:buFontTx/>
              <a:buNone/>
            </a:pPr>
            <a:r>
              <a:rPr lang="en-US" altLang="en-US" sz="2800" smtClean="0"/>
              <a:t>1. </a:t>
            </a:r>
            <a:r>
              <a:rPr lang="en-US" altLang="en-US" sz="2800" i="1" u="sng" smtClean="0"/>
              <a:t>Corpus</a:t>
            </a:r>
          </a:p>
          <a:p>
            <a:pPr eaLnBrk="1" hangingPunct="1">
              <a:buFontTx/>
              <a:buChar char="-"/>
            </a:pPr>
            <a:r>
              <a:rPr lang="en-US" altLang="en-US" sz="2800" smtClean="0"/>
              <a:t>dorsum linguae (</a:t>
            </a:r>
            <a:r>
              <a:rPr lang="sr-Cyrl-CS" altLang="en-US" sz="2800" smtClean="0"/>
              <a:t>полеђина или горња страна</a:t>
            </a:r>
            <a:r>
              <a:rPr lang="en-US" altLang="en-US" sz="2800" smtClean="0"/>
              <a:t>)</a:t>
            </a:r>
          </a:p>
          <a:p>
            <a:pPr eaLnBrk="1" hangingPunct="1">
              <a:buFontTx/>
              <a:buChar char="-"/>
            </a:pPr>
            <a:r>
              <a:rPr lang="en-US" altLang="en-US" sz="2800" smtClean="0"/>
              <a:t>facies inferior linguae</a:t>
            </a:r>
          </a:p>
          <a:p>
            <a:pPr eaLnBrk="1" hangingPunct="1">
              <a:buFontTx/>
              <a:buChar char="-"/>
            </a:pPr>
            <a:r>
              <a:rPr lang="en-US" altLang="en-US" sz="2800" smtClean="0"/>
              <a:t>apex linguae</a:t>
            </a:r>
          </a:p>
          <a:p>
            <a:pPr eaLnBrk="1" hangingPunct="1">
              <a:buFontTx/>
              <a:buChar char="-"/>
            </a:pPr>
            <a:r>
              <a:rPr lang="en-US" altLang="en-US" sz="2800" smtClean="0"/>
              <a:t>margo linguae</a:t>
            </a:r>
          </a:p>
          <a:p>
            <a:pPr eaLnBrk="1" hangingPunct="1">
              <a:buFontTx/>
              <a:buNone/>
            </a:pPr>
            <a:r>
              <a:rPr lang="en-US" altLang="en-US" sz="2800" smtClean="0"/>
              <a:t>2. </a:t>
            </a:r>
            <a:r>
              <a:rPr lang="en-US" altLang="en-US" sz="2800" i="1" u="sng" smtClean="0"/>
              <a:t>Radix linguae</a:t>
            </a:r>
          </a:p>
          <a:p>
            <a:pPr eaLnBrk="1" hangingPunct="1">
              <a:buFontTx/>
              <a:buNone/>
            </a:pPr>
            <a:r>
              <a:rPr lang="sr-Cyrl-CS" altLang="en-US" sz="2800" smtClean="0"/>
              <a:t>Папиле језика</a:t>
            </a:r>
            <a:r>
              <a:rPr lang="en-US" altLang="en-US" sz="2800" smtClean="0"/>
              <a:t>:</a:t>
            </a:r>
          </a:p>
          <a:p>
            <a:pPr eaLnBrk="1" hangingPunct="1">
              <a:buFontTx/>
              <a:buChar char="-"/>
            </a:pPr>
            <a:r>
              <a:rPr lang="sr-Cyrl-CS" altLang="en-US" sz="2800" smtClean="0">
                <a:solidFill>
                  <a:srgbClr val="CC0000"/>
                </a:solidFill>
              </a:rPr>
              <a:t>опшанчене папиле </a:t>
            </a:r>
            <a:r>
              <a:rPr lang="en-US" altLang="en-US" sz="2800" smtClean="0"/>
              <a:t>(papile valate), 9-11</a:t>
            </a:r>
          </a:p>
          <a:p>
            <a:pPr eaLnBrk="1" hangingPunct="1">
              <a:buFontTx/>
              <a:buChar char="-"/>
            </a:pPr>
            <a:r>
              <a:rPr lang="sr-Cyrl-CS" altLang="en-US" sz="2800" smtClean="0">
                <a:solidFill>
                  <a:srgbClr val="CC0000"/>
                </a:solidFill>
              </a:rPr>
              <a:t>листасте папиле</a:t>
            </a:r>
            <a:r>
              <a:rPr lang="en-US" altLang="en-US" sz="2800" smtClean="0"/>
              <a:t> (papile foliate), 8-10</a:t>
            </a:r>
          </a:p>
          <a:p>
            <a:pPr eaLnBrk="1" hangingPunct="1">
              <a:buFontTx/>
              <a:buChar char="-"/>
            </a:pPr>
            <a:r>
              <a:rPr lang="sr-Cyrl-CS" altLang="en-US" sz="2800" smtClean="0">
                <a:solidFill>
                  <a:srgbClr val="CC0000"/>
                </a:solidFill>
              </a:rPr>
              <a:t>печуркасте папил</a:t>
            </a:r>
            <a:r>
              <a:rPr lang="en-US" altLang="en-US" sz="2800" smtClean="0">
                <a:solidFill>
                  <a:srgbClr val="CC0000"/>
                </a:solidFill>
              </a:rPr>
              <a:t>e</a:t>
            </a:r>
            <a:r>
              <a:rPr lang="en-US" altLang="en-US" sz="2800" smtClean="0"/>
              <a:t> (papile fungiformes), 200</a:t>
            </a:r>
          </a:p>
          <a:p>
            <a:pPr eaLnBrk="1" hangingPunct="1">
              <a:buFontTx/>
              <a:buChar char="-"/>
            </a:pPr>
            <a:r>
              <a:rPr lang="sr-Cyrl-CS" altLang="en-US" sz="2800" smtClean="0"/>
              <a:t>кончасте папиле</a:t>
            </a:r>
            <a:r>
              <a:rPr lang="en-US" altLang="en-US" sz="2800" smtClean="0"/>
              <a:t> (papile filiformes)</a:t>
            </a:r>
          </a:p>
          <a:p>
            <a:pPr eaLnBrk="1" hangingPunct="1">
              <a:buFontTx/>
              <a:buChar char="-"/>
            </a:pPr>
            <a:r>
              <a:rPr lang="sr-Cyrl-CS" altLang="en-US" sz="2800" smtClean="0"/>
              <a:t>купасте папиле</a:t>
            </a:r>
            <a:r>
              <a:rPr lang="en-US" altLang="en-US" sz="2800" smtClean="0"/>
              <a:t> (papile conicae),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2" cstate="print"/>
          <a:srcRect l="5609" t="-945" r="51872" b="40294"/>
          <a:stretch>
            <a:fillRect/>
          </a:stretch>
        </p:blipFill>
        <p:spPr bwMode="auto">
          <a:xfrm>
            <a:off x="611188" y="0"/>
            <a:ext cx="7777162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 l="7086" r="52728" b="41238"/>
          <a:stretch>
            <a:fillRect/>
          </a:stretch>
        </p:blipFill>
        <p:spPr bwMode="auto">
          <a:xfrm>
            <a:off x="827088" y="0"/>
            <a:ext cx="7348537" cy="671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/>
          <p:cNvPicPr>
            <a:picLocks noChangeAspect="1" noChangeArrowheads="1"/>
          </p:cNvPicPr>
          <p:nvPr/>
        </p:nvPicPr>
        <p:blipFill>
          <a:blip r:embed="rId2" cstate="print"/>
          <a:srcRect l="6790" t="-945" r="50101" b="40294"/>
          <a:stretch>
            <a:fillRect/>
          </a:stretch>
        </p:blipFill>
        <p:spPr bwMode="auto">
          <a:xfrm>
            <a:off x="611188" y="0"/>
            <a:ext cx="7881937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ChangeAspect="1" noChangeArrowheads="1"/>
          </p:cNvPicPr>
          <p:nvPr/>
        </p:nvPicPr>
        <p:blipFill>
          <a:blip r:embed="rId2" cstate="print"/>
          <a:srcRect l="6496" r="52759" b="41238"/>
          <a:stretch>
            <a:fillRect/>
          </a:stretch>
        </p:blipFill>
        <p:spPr bwMode="auto">
          <a:xfrm>
            <a:off x="755650" y="134938"/>
            <a:ext cx="7456488" cy="672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609600" indent="-609600" eaLnBrk="1" hangingPunct="1"/>
            <a:r>
              <a:rPr lang="en-US" altLang="en-US" b="1" i="1" u="sng" smtClean="0">
                <a:solidFill>
                  <a:schemeClr val="accent2"/>
                </a:solidFill>
              </a:rPr>
              <a:t>M</a:t>
            </a:r>
            <a:r>
              <a:rPr lang="sr-Cyrl-CS" altLang="en-US" b="1" i="1" u="sng" smtClean="0">
                <a:solidFill>
                  <a:schemeClr val="accent2"/>
                </a:solidFill>
              </a:rPr>
              <a:t>ишићи језика</a:t>
            </a:r>
            <a:r>
              <a:rPr lang="en-US" altLang="en-US" b="1" i="1" u="sng" smtClean="0">
                <a:solidFill>
                  <a:schemeClr val="accent2"/>
                </a:solidFill>
              </a:rPr>
              <a:t>:</a:t>
            </a:r>
          </a:p>
          <a:p>
            <a:pPr marL="609600" indent="-609600" eaLnBrk="1" hangingPunct="1">
              <a:buFontTx/>
              <a:buNone/>
            </a:pPr>
            <a:endParaRPr lang="en-US" altLang="en-US" b="1" i="1" u="sng" smtClean="0">
              <a:solidFill>
                <a:schemeClr val="accent2"/>
              </a:solidFill>
            </a:endParaRPr>
          </a:p>
          <a:p>
            <a:pPr marL="609600" indent="-609600" eaLnBrk="1" hangingPunct="1">
              <a:buFontTx/>
              <a:buChar char="-"/>
            </a:pPr>
            <a:r>
              <a:rPr lang="sr-Cyrl-CS" altLang="en-US" smtClean="0"/>
              <a:t>спољашњи мишићи језика</a:t>
            </a:r>
            <a:r>
              <a:rPr lang="en-US" altLang="en-US" smtClean="0"/>
              <a:t>: 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smtClean="0"/>
              <a:t>1. m. palatoglossus (plexus pharyngeus)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smtClean="0"/>
              <a:t>2. pars glosopharyngea m. constrictor pharyngis superior (plexus pharyngeus)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smtClean="0"/>
              <a:t>3. m. genioglossus (n. hypoglossus)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smtClean="0"/>
              <a:t>4. m. chondroglossus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smtClean="0"/>
              <a:t>5. m. hyoglossus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smtClean="0"/>
              <a:t>6. m. styloglossus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/>
          <p:cNvPicPr>
            <a:picLocks noChangeAspect="1" noChangeArrowheads="1"/>
          </p:cNvPicPr>
          <p:nvPr/>
        </p:nvPicPr>
        <p:blipFill>
          <a:blip r:embed="rId2" cstate="print"/>
          <a:srcRect l="6200" r="50101" b="40483"/>
          <a:stretch>
            <a:fillRect/>
          </a:stretch>
        </p:blipFill>
        <p:spPr bwMode="auto">
          <a:xfrm>
            <a:off x="611188" y="53975"/>
            <a:ext cx="7993062" cy="680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/>
          <p:cNvPicPr>
            <a:picLocks noChangeAspect="1" noChangeArrowheads="1"/>
          </p:cNvPicPr>
          <p:nvPr/>
        </p:nvPicPr>
        <p:blipFill>
          <a:blip r:embed="rId2" cstate="print"/>
          <a:srcRect l="5905" r="49806" b="40483"/>
          <a:stretch>
            <a:fillRect/>
          </a:stretch>
        </p:blipFill>
        <p:spPr bwMode="auto">
          <a:xfrm>
            <a:off x="611188" y="0"/>
            <a:ext cx="8101012" cy="680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609600" indent="-609600" eaLnBrk="1" hangingPunct="1">
              <a:buFontTx/>
              <a:buChar char="-"/>
            </a:pPr>
            <a:r>
              <a:rPr lang="sr-Cyrl-CS" altLang="en-US" smtClean="0"/>
              <a:t>Унутрашњи мишићи језика</a:t>
            </a:r>
            <a:r>
              <a:rPr lang="en-US" altLang="en-US" smtClean="0"/>
              <a:t> (n. hypoglossus)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/>
              <a:t>m. longitudinalis superior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/>
              <a:t>m. longitudinalis inferior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/>
              <a:t>m. transversus linguae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/>
              <a:t>m. verticalis linguae</a:t>
            </a:r>
          </a:p>
          <a:p>
            <a:pPr marL="609600" indent="-609600" eaLnBrk="1" hangingPunct="1">
              <a:buFontTx/>
              <a:buNone/>
            </a:pPr>
            <a:endParaRPr lang="en-US" altLang="en-US" smtClean="0"/>
          </a:p>
          <a:p>
            <a:pPr marL="609600" indent="-609600" eaLnBrk="1" hangingPunct="1">
              <a:buFontTx/>
              <a:buNone/>
            </a:pPr>
            <a:r>
              <a:rPr lang="sr-Cyrl-CS" altLang="en-US" smtClean="0"/>
              <a:t>Васкуларизација језика</a:t>
            </a:r>
            <a:r>
              <a:rPr lang="en-US" altLang="en-US" smtClean="0"/>
              <a:t>: </a:t>
            </a:r>
          </a:p>
          <a:p>
            <a:pPr marL="609600" indent="-609600" eaLnBrk="1" hangingPunct="1">
              <a:buFontTx/>
              <a:buChar char="-"/>
            </a:pPr>
            <a:r>
              <a:rPr lang="en-US" altLang="en-US" smtClean="0"/>
              <a:t>a. lingualis (rr. dorsales linguae i a. profunda linguae)</a:t>
            </a:r>
          </a:p>
          <a:p>
            <a:pPr marL="609600" indent="-609600" eaLnBrk="1" hangingPunct="1">
              <a:buFontTx/>
              <a:buChar char="-"/>
            </a:pPr>
            <a:r>
              <a:rPr lang="en-US" altLang="en-US" smtClean="0"/>
              <a:t>v. lingualis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/>
          <p:cNvPicPr>
            <a:picLocks noChangeAspect="1" noChangeArrowheads="1"/>
          </p:cNvPicPr>
          <p:nvPr/>
        </p:nvPicPr>
        <p:blipFill>
          <a:blip r:embed="rId2" cstate="print"/>
          <a:srcRect l="6200" r="49510" b="39349"/>
          <a:stretch>
            <a:fillRect/>
          </a:stretch>
        </p:blipFill>
        <p:spPr bwMode="auto">
          <a:xfrm>
            <a:off x="539750" y="0"/>
            <a:ext cx="8101013" cy="693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 cstate="print"/>
          <a:srcRect l="7086" r="52728" b="41238"/>
          <a:stretch>
            <a:fillRect/>
          </a:stretch>
        </p:blipFill>
        <p:spPr bwMode="auto">
          <a:xfrm>
            <a:off x="827088" y="0"/>
            <a:ext cx="7348537" cy="671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sr-Cyrl-CS" altLang="en-US" smtClean="0"/>
              <a:t>Живци језика</a:t>
            </a:r>
            <a:r>
              <a:rPr lang="en-US" altLang="en-US" smtClean="0"/>
              <a:t>:</a:t>
            </a:r>
          </a:p>
          <a:p>
            <a:pPr marL="609600" indent="-609600" eaLnBrk="1" hangingPunct="1">
              <a:buFontTx/>
              <a:buChar char="-"/>
            </a:pPr>
            <a:r>
              <a:rPr lang="sr-Cyrl-CS" altLang="en-US" smtClean="0"/>
              <a:t>моторни</a:t>
            </a:r>
            <a:r>
              <a:rPr lang="en-US" altLang="en-US" smtClean="0"/>
              <a:t>: n. hypoglossus i plexus pharyngeus</a:t>
            </a:r>
          </a:p>
          <a:p>
            <a:pPr marL="609600" indent="-609600" eaLnBrk="1" hangingPunct="1">
              <a:buFontTx/>
              <a:buChar char="-"/>
            </a:pPr>
            <a:r>
              <a:rPr lang="sr-Cyrl-CS" altLang="en-US" smtClean="0"/>
              <a:t>сензитивни</a:t>
            </a:r>
            <a:r>
              <a:rPr lang="en-US" altLang="en-US" smtClean="0"/>
              <a:t> (</a:t>
            </a:r>
            <a:r>
              <a:rPr lang="sr-Cyrl-CS" altLang="en-US" smtClean="0"/>
              <a:t>површни сензибилитет</a:t>
            </a:r>
            <a:r>
              <a:rPr lang="en-US" altLang="en-US" smtClean="0"/>
              <a:t>: </a:t>
            </a:r>
            <a:r>
              <a:rPr lang="sr-Cyrl-CS" altLang="en-US" smtClean="0"/>
              <a:t>додир, бол и температура</a:t>
            </a:r>
            <a:r>
              <a:rPr lang="en-US" altLang="en-US" smtClean="0"/>
              <a:t>):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/>
              <a:t>n. lingualis (rr. linguales) </a:t>
            </a:r>
            <a:r>
              <a:rPr lang="sr-Cyrl-CS" altLang="en-US" smtClean="0"/>
              <a:t>оживчава слузокожу тела језика до </a:t>
            </a:r>
            <a:r>
              <a:rPr lang="en-US" altLang="en-US" smtClean="0"/>
              <a:t>sul</a:t>
            </a:r>
            <a:r>
              <a:rPr lang="sr-Cyrl-CS" altLang="en-US" smtClean="0"/>
              <a:t>с</a:t>
            </a:r>
            <a:r>
              <a:rPr lang="en-US" altLang="en-US" smtClean="0"/>
              <a:t>us terminalisa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/>
              <a:t>n. glossopharyngeus </a:t>
            </a:r>
            <a:r>
              <a:rPr lang="sr-Cyrl-CS" altLang="en-US" smtClean="0"/>
              <a:t>оживчава корен језика </a:t>
            </a:r>
            <a:r>
              <a:rPr lang="en-US" altLang="en-US" smtClean="0"/>
              <a:t> o</a:t>
            </a:r>
            <a:r>
              <a:rPr lang="sr-Cyrl-CS" altLang="en-US" smtClean="0"/>
              <a:t>д</a:t>
            </a:r>
            <a:r>
              <a:rPr lang="en-US" altLang="en-US" smtClean="0"/>
              <a:t> sul</a:t>
            </a:r>
            <a:r>
              <a:rPr lang="sr-Cyrl-CS" altLang="en-US" smtClean="0"/>
              <a:t>с</a:t>
            </a:r>
            <a:r>
              <a:rPr lang="en-US" altLang="en-US" smtClean="0"/>
              <a:t>us terminalisa </a:t>
            </a:r>
            <a:r>
              <a:rPr lang="sr-Cyrl-CS" altLang="en-US" smtClean="0"/>
              <a:t>д</a:t>
            </a:r>
            <a:r>
              <a:rPr lang="en-US" altLang="en-US" smtClean="0"/>
              <a:t>o epiglotisa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/>
              <a:t>n. vagus (n. laryngeus superior </a:t>
            </a:r>
            <a:r>
              <a:rPr lang="sr-Cyrl-CS" altLang="en-US" smtClean="0"/>
              <a:t>и</a:t>
            </a:r>
            <a:r>
              <a:rPr lang="en-US" altLang="en-US" smtClean="0"/>
              <a:t> r. internus) </a:t>
            </a:r>
            <a:r>
              <a:rPr lang="sr-Cyrl-CS" altLang="en-US" smtClean="0"/>
              <a:t>оживчава слузокожу задњег доњег дела корена језика и </a:t>
            </a:r>
            <a:r>
              <a:rPr lang="en-US" altLang="en-US" smtClean="0"/>
              <a:t> vale</a:t>
            </a:r>
            <a:r>
              <a:rPr lang="sr-Cyrl-CS" altLang="en-US" smtClean="0"/>
              <a:t>с</a:t>
            </a:r>
            <a:r>
              <a:rPr lang="en-US" altLang="en-US" smtClean="0"/>
              <a:t>ul</a:t>
            </a:r>
            <a:r>
              <a:rPr lang="sr-Cyrl-CS" altLang="en-US" smtClean="0"/>
              <a:t>а</a:t>
            </a:r>
            <a:r>
              <a:rPr lang="en-US" altLang="en-US" smtClean="0"/>
              <a:t> epigloti</a:t>
            </a:r>
            <a:r>
              <a:rPr lang="sr-Cyrl-CS" altLang="en-US" smtClean="0"/>
              <a:t>са</a:t>
            </a:r>
            <a:endParaRPr lang="en-US" altLang="en-US" smtClean="0"/>
          </a:p>
          <a:p>
            <a:pPr marL="609600" indent="-609600" eaLnBrk="1" hangingPunct="1">
              <a:buFontTx/>
              <a:buNone/>
            </a:pPr>
            <a:endParaRPr lang="en-US" alt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/>
          <p:cNvPicPr>
            <a:picLocks noChangeAspect="1" noChangeArrowheads="1"/>
          </p:cNvPicPr>
          <p:nvPr/>
        </p:nvPicPr>
        <p:blipFill>
          <a:blip r:embed="rId2" cstate="print"/>
          <a:srcRect l="6496" t="-2504" r="50397" b="41238"/>
          <a:stretch>
            <a:fillRect/>
          </a:stretch>
        </p:blipFill>
        <p:spPr bwMode="auto">
          <a:xfrm>
            <a:off x="684213" y="0"/>
            <a:ext cx="7673975" cy="681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sr-Cyrl-CS" altLang="en-US" smtClean="0"/>
              <a:t>Чулни </a:t>
            </a:r>
            <a:r>
              <a:rPr lang="en-US" altLang="en-US" smtClean="0"/>
              <a:t>(</a:t>
            </a:r>
            <a:r>
              <a:rPr lang="sr-Cyrl-CS" altLang="en-US" smtClean="0"/>
              <a:t>густативни живци</a:t>
            </a:r>
            <a:r>
              <a:rPr lang="en-US" altLang="en-US" smtClean="0"/>
              <a:t>):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/>
              <a:t>n. glossopharyngeus: papille vallatae </a:t>
            </a:r>
            <a:r>
              <a:rPr lang="sr-Cyrl-CS" altLang="en-US" smtClean="0"/>
              <a:t>и</a:t>
            </a:r>
            <a:r>
              <a:rPr lang="en-US" altLang="en-US" smtClean="0"/>
              <a:t> papille foliatae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/>
              <a:t>n. facialis (n. intermedius): papille fungiformes</a:t>
            </a:r>
          </a:p>
          <a:p>
            <a:pPr marL="609600" indent="-609600" eaLnBrk="1" hangingPunct="1">
              <a:buFontTx/>
              <a:buNone/>
            </a:pPr>
            <a:endParaRPr lang="en-US" altLang="en-US" smtClean="0"/>
          </a:p>
          <a:p>
            <a:pPr marL="609600" indent="-609600" eaLnBrk="1" hangingPunct="1">
              <a:buFontTx/>
              <a:buNone/>
            </a:pPr>
            <a:r>
              <a:rPr lang="en-US" altLang="en-US" b="1" i="1" u="sng" smtClean="0">
                <a:solidFill>
                  <a:schemeClr val="accent2"/>
                </a:solidFill>
              </a:rPr>
              <a:t>Regio sublingualis</a:t>
            </a:r>
          </a:p>
          <a:p>
            <a:pPr marL="609600" indent="-609600" eaLnBrk="1" hangingPunct="1">
              <a:buFontTx/>
              <a:buNone/>
            </a:pPr>
            <a:endParaRPr lang="en-US" altLang="en-US" smtClean="0">
              <a:solidFill>
                <a:schemeClr val="accent2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en-US" altLang="en-US" b="1" i="1" u="sng" smtClean="0">
                <a:solidFill>
                  <a:schemeClr val="accent2"/>
                </a:solidFill>
              </a:rPr>
              <a:t>Glandulae oris</a:t>
            </a:r>
            <a:r>
              <a:rPr lang="en-US" altLang="en-US" smtClean="0"/>
              <a:t>: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sr-Cyrl-CS" altLang="en-US" smtClean="0"/>
              <a:t>велике</a:t>
            </a:r>
            <a:endParaRPr lang="en-US" altLang="en-US" smtClean="0"/>
          </a:p>
          <a:p>
            <a:pPr marL="609600" indent="-609600" eaLnBrk="1" hangingPunct="1">
              <a:buFontTx/>
              <a:buAutoNum type="arabicPeriod"/>
            </a:pPr>
            <a:r>
              <a:rPr lang="sr-Cyrl-CS" altLang="en-US" smtClean="0"/>
              <a:t>мале</a:t>
            </a:r>
            <a:endParaRPr lang="en-US" alt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sr-Cyrl-CS" altLang="en-US" b="1" smtClean="0">
                <a:solidFill>
                  <a:schemeClr val="accent2"/>
                </a:solidFill>
              </a:rPr>
              <a:t>Мале пљувачне жлезде</a:t>
            </a:r>
            <a:r>
              <a:rPr lang="en-US" altLang="en-US" b="1" smtClean="0">
                <a:solidFill>
                  <a:schemeClr val="accent2"/>
                </a:solidFill>
              </a:rPr>
              <a:t>:</a:t>
            </a:r>
          </a:p>
          <a:p>
            <a:pPr marL="609600" indent="-609600" algn="ctr" eaLnBrk="1" hangingPunct="1">
              <a:buFontTx/>
              <a:buNone/>
            </a:pPr>
            <a:endParaRPr lang="en-US" altLang="en-US" b="1" smtClean="0">
              <a:solidFill>
                <a:schemeClr val="accent2"/>
              </a:solidFill>
            </a:endParaRP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/>
              <a:t>gl. labiales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/>
              <a:t>gl. buccales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/>
              <a:t>gl. molares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/>
              <a:t>gl. palatinae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/>
              <a:t>gl. linguales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altLang="en-US" smtClean="0"/>
              <a:t>gl. lingualis anterior</a:t>
            </a:r>
          </a:p>
          <a:p>
            <a:pPr marL="609600" indent="-609600" eaLnBrk="1" hangingPunct="1">
              <a:buFontTx/>
              <a:buNone/>
            </a:pPr>
            <a:endParaRPr lang="en-US" altLang="en-US" smtClean="0"/>
          </a:p>
          <a:p>
            <a:pPr marL="609600" indent="-609600" eaLnBrk="1" hangingPunct="1">
              <a:buFontTx/>
              <a:buNone/>
            </a:pPr>
            <a:endParaRPr lang="en-US" alt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sr-Cyrl-CS" altLang="en-US" b="1" smtClean="0">
                <a:solidFill>
                  <a:schemeClr val="accent2"/>
                </a:solidFill>
              </a:rPr>
              <a:t>Велике пљувачне жлезде</a:t>
            </a:r>
            <a:endParaRPr lang="en-US" altLang="en-US" b="1" smtClean="0">
              <a:solidFill>
                <a:schemeClr val="accent2"/>
              </a:solidFill>
            </a:endParaRPr>
          </a:p>
          <a:p>
            <a:pPr marL="609600" indent="-609600" algn="just" eaLnBrk="1" hangingPunct="1">
              <a:buFontTx/>
              <a:buNone/>
            </a:pPr>
            <a:r>
              <a:rPr lang="en-US" altLang="en-US" i="1" u="sng" smtClean="0">
                <a:solidFill>
                  <a:schemeClr val="accent2"/>
                </a:solidFill>
              </a:rPr>
              <a:t>1. gl. sublingualis</a:t>
            </a:r>
            <a:r>
              <a:rPr lang="en-US" altLang="en-US" smtClean="0"/>
              <a:t> (</a:t>
            </a:r>
            <a:r>
              <a:rPr lang="sr-Cyrl-CS" altLang="en-US" smtClean="0"/>
              <a:t>мешовита</a:t>
            </a:r>
            <a:r>
              <a:rPr lang="en-US" altLang="en-US" smtClean="0"/>
              <a:t>)</a:t>
            </a:r>
          </a:p>
          <a:p>
            <a:pPr marL="609600" indent="-609600" algn="just" eaLnBrk="1" hangingPunct="1">
              <a:buFontTx/>
              <a:buChar char="-"/>
            </a:pPr>
            <a:r>
              <a:rPr lang="en-US" altLang="en-US" smtClean="0"/>
              <a:t>ductus sublingualis major</a:t>
            </a:r>
          </a:p>
          <a:p>
            <a:pPr marL="609600" indent="-609600" algn="just" eaLnBrk="1" hangingPunct="1">
              <a:buFontTx/>
              <a:buChar char="-"/>
            </a:pPr>
            <a:r>
              <a:rPr lang="en-US" altLang="en-US" smtClean="0"/>
              <a:t>ductus sublinguales minores (12-15)</a:t>
            </a:r>
          </a:p>
          <a:p>
            <a:pPr marL="609600" indent="-609600" algn="just" eaLnBrk="1" hangingPunct="1">
              <a:buFontTx/>
              <a:buNone/>
            </a:pPr>
            <a:endParaRPr lang="en-US" altLang="en-US" smtClean="0"/>
          </a:p>
          <a:p>
            <a:pPr marL="609600" indent="-609600" algn="just" eaLnBrk="1" hangingPunct="1">
              <a:buFontTx/>
              <a:buAutoNum type="alphaLcPeriod"/>
            </a:pPr>
            <a:r>
              <a:rPr lang="en-US" altLang="en-US" smtClean="0"/>
              <a:t>sublinguales</a:t>
            </a:r>
          </a:p>
          <a:p>
            <a:pPr marL="609600" indent="-609600" algn="just" eaLnBrk="1" hangingPunct="1">
              <a:buFontTx/>
              <a:buNone/>
            </a:pPr>
            <a:r>
              <a:rPr lang="en-US" altLang="en-US" smtClean="0"/>
              <a:t>v. sublinguales </a:t>
            </a:r>
            <a:r>
              <a:rPr lang="sr-Cyrl-CS" altLang="en-US" smtClean="0"/>
              <a:t>и</a:t>
            </a:r>
            <a:r>
              <a:rPr lang="en-US" altLang="en-US" smtClean="0"/>
              <a:t> v. profunda linguae</a:t>
            </a:r>
          </a:p>
          <a:p>
            <a:pPr marL="609600" indent="-609600" algn="just" eaLnBrk="1" hangingPunct="1">
              <a:buFontTx/>
              <a:buNone/>
            </a:pPr>
            <a:r>
              <a:rPr lang="en-US" altLang="en-US" smtClean="0"/>
              <a:t>ganglion submandibulare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/>
          <p:cNvPicPr>
            <a:picLocks noChangeAspect="1" noChangeArrowheads="1"/>
          </p:cNvPicPr>
          <p:nvPr/>
        </p:nvPicPr>
        <p:blipFill>
          <a:blip r:embed="rId2" cstate="print"/>
          <a:srcRect l="5905" r="49806" b="40294"/>
          <a:stretch>
            <a:fillRect/>
          </a:stretch>
        </p:blipFill>
        <p:spPr bwMode="auto">
          <a:xfrm>
            <a:off x="468313" y="33338"/>
            <a:ext cx="8101012" cy="682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/>
          <p:cNvPicPr>
            <a:picLocks noChangeAspect="1" noChangeArrowheads="1"/>
          </p:cNvPicPr>
          <p:nvPr/>
        </p:nvPicPr>
        <p:blipFill>
          <a:blip r:embed="rId2" cstate="print"/>
          <a:srcRect l="5609" t="-945" r="50101" b="40294"/>
          <a:stretch>
            <a:fillRect/>
          </a:stretch>
        </p:blipFill>
        <p:spPr bwMode="auto">
          <a:xfrm>
            <a:off x="611188" y="0"/>
            <a:ext cx="8101012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/>
          <p:cNvPicPr>
            <a:picLocks noChangeAspect="1" noChangeArrowheads="1"/>
          </p:cNvPicPr>
          <p:nvPr/>
        </p:nvPicPr>
        <p:blipFill>
          <a:blip r:embed="rId2" cstate="print"/>
          <a:srcRect l="5905" r="49806" b="39349"/>
          <a:stretch>
            <a:fillRect/>
          </a:stretch>
        </p:blipFill>
        <p:spPr bwMode="auto">
          <a:xfrm>
            <a:off x="611188" y="0"/>
            <a:ext cx="8101012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altLang="en-US" smtClean="0"/>
              <a:t>2. </a:t>
            </a:r>
            <a:r>
              <a:rPr lang="en-US" altLang="en-US" i="1" u="sng" smtClean="0">
                <a:solidFill>
                  <a:schemeClr val="accent2"/>
                </a:solidFill>
              </a:rPr>
              <a:t>gl. submandibularis</a:t>
            </a:r>
            <a:r>
              <a:rPr lang="en-US" altLang="en-US" smtClean="0"/>
              <a:t> (</a:t>
            </a:r>
            <a:r>
              <a:rPr lang="sr-Cyrl-CS" altLang="en-US" smtClean="0"/>
              <a:t>мешовита</a:t>
            </a:r>
            <a:r>
              <a:rPr lang="en-US" altLang="en-US" smtClean="0"/>
              <a:t>)</a:t>
            </a:r>
          </a:p>
          <a:p>
            <a:pPr marL="609600" indent="-609600" eaLnBrk="1" hangingPunct="1">
              <a:buFontTx/>
              <a:buChar char="-"/>
            </a:pPr>
            <a:r>
              <a:rPr lang="sr-Cyrl-CS" altLang="en-US" smtClean="0"/>
              <a:t>горње</a:t>
            </a:r>
            <a:r>
              <a:rPr lang="en-US" altLang="en-US" smtClean="0"/>
              <a:t>-</a:t>
            </a:r>
            <a:r>
              <a:rPr lang="sr-Cyrl-CS" altLang="en-US" smtClean="0"/>
              <a:t>спољашња страна</a:t>
            </a:r>
            <a:endParaRPr lang="en-US" altLang="en-US" smtClean="0"/>
          </a:p>
          <a:p>
            <a:pPr marL="609600" indent="-609600" eaLnBrk="1" hangingPunct="1">
              <a:buFontTx/>
              <a:buChar char="-"/>
            </a:pPr>
            <a:r>
              <a:rPr lang="sr-Cyrl-CS" altLang="en-US" smtClean="0"/>
              <a:t>доње</a:t>
            </a:r>
            <a:r>
              <a:rPr lang="en-US" altLang="en-US" smtClean="0"/>
              <a:t>-</a:t>
            </a:r>
            <a:r>
              <a:rPr lang="sr-Cyrl-CS" altLang="en-US" smtClean="0"/>
              <a:t>спољашња страна</a:t>
            </a:r>
            <a:endParaRPr lang="en-US" altLang="en-US" smtClean="0"/>
          </a:p>
          <a:p>
            <a:pPr marL="609600" indent="-609600" eaLnBrk="1" hangingPunct="1">
              <a:buFontTx/>
              <a:buChar char="-"/>
            </a:pPr>
            <a:r>
              <a:rPr lang="sr-Cyrl-CS" altLang="en-US" smtClean="0"/>
              <a:t>унутрашња или дубока страна </a:t>
            </a:r>
            <a:r>
              <a:rPr lang="en-US" altLang="en-US" smtClean="0"/>
              <a:t>prednji kraj</a:t>
            </a:r>
          </a:p>
          <a:p>
            <a:pPr marL="609600" indent="-609600" eaLnBrk="1" hangingPunct="1">
              <a:buFontTx/>
              <a:buChar char="-"/>
            </a:pPr>
            <a:r>
              <a:rPr lang="sr-Cyrl-CS" altLang="en-US" smtClean="0"/>
              <a:t>задњи крај</a:t>
            </a:r>
            <a:endParaRPr lang="en-US" altLang="en-US" smtClean="0"/>
          </a:p>
          <a:p>
            <a:pPr marL="609600" indent="-609600" eaLnBrk="1" hangingPunct="1">
              <a:buFontTx/>
              <a:buNone/>
            </a:pPr>
            <a:r>
              <a:rPr lang="en-US" altLang="en-US" smtClean="0"/>
              <a:t> </a:t>
            </a:r>
            <a:r>
              <a:rPr lang="sr-Cyrl-CS" altLang="en-US" smtClean="0"/>
              <a:t>Подвилични</a:t>
            </a:r>
            <a:r>
              <a:rPr lang="en-US" altLang="en-US" smtClean="0"/>
              <a:t>  </a:t>
            </a:r>
            <a:r>
              <a:rPr lang="sr-Cyrl-CS" altLang="en-US" smtClean="0"/>
              <a:t>или</a:t>
            </a:r>
            <a:r>
              <a:rPr lang="en-US" altLang="en-US" smtClean="0"/>
              <a:t> Whartonov </a:t>
            </a:r>
            <a:r>
              <a:rPr lang="sr-Cyrl-CS" altLang="en-US" smtClean="0"/>
              <a:t>канал</a:t>
            </a:r>
            <a:r>
              <a:rPr lang="en-US" altLang="en-US" smtClean="0"/>
              <a:t> (4-5 cm)</a:t>
            </a:r>
          </a:p>
          <a:p>
            <a:pPr marL="609600" indent="-609600" eaLnBrk="1" hangingPunct="1">
              <a:buFontTx/>
              <a:buNone/>
            </a:pPr>
            <a:endParaRPr lang="en-US" altLang="en-US" smtClean="0"/>
          </a:p>
          <a:p>
            <a:pPr marL="609600" indent="-609600" eaLnBrk="1" hangingPunct="1">
              <a:buFontTx/>
              <a:buAutoNum type="alphaLcPeriod"/>
            </a:pPr>
            <a:r>
              <a:rPr lang="en-US" altLang="en-US" smtClean="0"/>
              <a:t>facialis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smtClean="0"/>
              <a:t>v. facialis </a:t>
            </a:r>
            <a:r>
              <a:rPr lang="sr-Cyrl-CS" altLang="en-US" smtClean="0"/>
              <a:t>и</a:t>
            </a:r>
            <a:r>
              <a:rPr lang="en-US" altLang="en-US" smtClean="0"/>
              <a:t> v. comitans n. hipoglossi</a:t>
            </a:r>
          </a:p>
          <a:p>
            <a:pPr marL="609600" indent="-609600" eaLnBrk="1" hangingPunct="1">
              <a:buFontTx/>
              <a:buNone/>
            </a:pPr>
            <a:r>
              <a:rPr lang="sr-Cyrl-CS" altLang="en-US" smtClean="0"/>
              <a:t>вегетативни подвилични сплет</a:t>
            </a:r>
            <a:endParaRPr lang="en-US" alt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altLang="en-US" smtClean="0"/>
              <a:t>3. </a:t>
            </a:r>
            <a:r>
              <a:rPr lang="en-US" altLang="en-US" i="1" u="sng" smtClean="0">
                <a:solidFill>
                  <a:schemeClr val="accent2"/>
                </a:solidFill>
              </a:rPr>
              <a:t>gl. parotis (</a:t>
            </a:r>
            <a:r>
              <a:rPr lang="sr-Cyrl-CS" altLang="en-US" i="1" u="sng" smtClean="0">
                <a:solidFill>
                  <a:schemeClr val="accent2"/>
                </a:solidFill>
              </a:rPr>
              <a:t>доушна</a:t>
            </a:r>
            <a:r>
              <a:rPr lang="en-US" altLang="en-US" i="1" u="sng" smtClean="0">
                <a:solidFill>
                  <a:schemeClr val="accent2"/>
                </a:solidFill>
              </a:rPr>
              <a:t>),</a:t>
            </a:r>
            <a:r>
              <a:rPr lang="en-US" altLang="en-US" smtClean="0"/>
              <a:t> </a:t>
            </a:r>
            <a:r>
              <a:rPr lang="sr-Cyrl-CS" altLang="en-US" smtClean="0"/>
              <a:t>серозн</a:t>
            </a:r>
            <a:r>
              <a:rPr lang="en-US" altLang="en-US" smtClean="0"/>
              <a:t>a</a:t>
            </a:r>
          </a:p>
          <a:p>
            <a:pPr marL="609600" indent="-609600" eaLnBrk="1" hangingPunct="1">
              <a:buFontTx/>
              <a:buChar char="-"/>
            </a:pPr>
            <a:r>
              <a:rPr lang="sr-Cyrl-CS" altLang="en-US" smtClean="0"/>
              <a:t>спољашња страна</a:t>
            </a:r>
            <a:endParaRPr lang="en-US" altLang="en-US" smtClean="0"/>
          </a:p>
          <a:p>
            <a:pPr marL="609600" indent="-609600" eaLnBrk="1" hangingPunct="1">
              <a:buFontTx/>
              <a:buChar char="-"/>
            </a:pPr>
            <a:r>
              <a:rPr lang="sr-Cyrl-CS" altLang="en-US" smtClean="0"/>
              <a:t>предње унутрашња</a:t>
            </a:r>
            <a:endParaRPr lang="en-US" altLang="en-US" smtClean="0"/>
          </a:p>
          <a:p>
            <a:pPr marL="609600" indent="-609600" eaLnBrk="1" hangingPunct="1">
              <a:buFontTx/>
              <a:buChar char="-"/>
            </a:pPr>
            <a:r>
              <a:rPr lang="sr-Cyrl-CS" altLang="en-US" smtClean="0"/>
              <a:t>задње унутрашња</a:t>
            </a:r>
            <a:endParaRPr lang="en-US" altLang="en-US" smtClean="0"/>
          </a:p>
          <a:p>
            <a:pPr marL="609600" indent="-609600" eaLnBrk="1" hangingPunct="1">
              <a:buFontTx/>
              <a:buChar char="-"/>
            </a:pPr>
            <a:r>
              <a:rPr lang="sr-Cyrl-CS" altLang="en-US" smtClean="0"/>
              <a:t>доњи крај</a:t>
            </a:r>
            <a:endParaRPr lang="en-US" altLang="en-US" smtClean="0"/>
          </a:p>
          <a:p>
            <a:pPr marL="609600" indent="-609600" eaLnBrk="1" hangingPunct="1">
              <a:buFontTx/>
              <a:buChar char="-"/>
            </a:pPr>
            <a:r>
              <a:rPr lang="sr-Cyrl-CS" altLang="en-US" smtClean="0"/>
              <a:t>горњи крај</a:t>
            </a:r>
            <a:endParaRPr lang="en-US" altLang="en-US" smtClean="0"/>
          </a:p>
          <a:p>
            <a:pPr marL="609600" indent="-609600" eaLnBrk="1" hangingPunct="1">
              <a:buFontTx/>
              <a:buNone/>
            </a:pPr>
            <a:r>
              <a:rPr lang="sr-Cyrl-CS" altLang="en-US" smtClean="0"/>
              <a:t>Паротидни</a:t>
            </a:r>
            <a:r>
              <a:rPr lang="en-US" altLang="en-US" smtClean="0"/>
              <a:t> (Stenonov) </a:t>
            </a:r>
            <a:r>
              <a:rPr lang="sr-Cyrl-CS" altLang="en-US" smtClean="0"/>
              <a:t>канал</a:t>
            </a:r>
            <a:endParaRPr lang="en-US" altLang="en-US" smtClean="0"/>
          </a:p>
          <a:p>
            <a:pPr marL="609600" indent="-609600" eaLnBrk="1" hangingPunct="1">
              <a:buFontTx/>
              <a:buNone/>
            </a:pPr>
            <a:r>
              <a:rPr lang="en-US" altLang="en-US" smtClean="0"/>
              <a:t>papilla parotidea</a:t>
            </a:r>
          </a:p>
          <a:p>
            <a:pPr marL="609600" indent="-609600" eaLnBrk="1" hangingPunct="1">
              <a:buFontTx/>
              <a:buAutoNum type="alphaLcPeriod"/>
            </a:pPr>
            <a:r>
              <a:rPr lang="en-US" altLang="en-US" smtClean="0"/>
              <a:t>carotis externa (a. aurikularis posterior), a. temporalis superficialis (rr. parotidei </a:t>
            </a:r>
            <a:r>
              <a:rPr lang="sr-Cyrl-CS" altLang="en-US" smtClean="0"/>
              <a:t>и</a:t>
            </a:r>
            <a:r>
              <a:rPr lang="en-US" altLang="en-US" smtClean="0"/>
              <a:t> a. transversa facialis 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smtClean="0"/>
              <a:t>v. jugularis externa</a:t>
            </a:r>
          </a:p>
          <a:p>
            <a:pPr marL="609600" indent="-609600" eaLnBrk="1" hangingPunct="1">
              <a:buFontTx/>
              <a:buNone/>
            </a:pPr>
            <a:endParaRPr lang="en-US" altLang="en-US" smtClean="0"/>
          </a:p>
          <a:p>
            <a:pPr marL="609600" indent="-609600" eaLnBrk="1" hangingPunct="1">
              <a:buFontTx/>
              <a:buAutoNum type="alphaLcPeriod"/>
            </a:pPr>
            <a:endParaRPr lang="en-US" alt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2" cstate="print"/>
          <a:srcRect l="6496" t="-1889" r="51578" b="42183"/>
          <a:stretch>
            <a:fillRect/>
          </a:stretch>
        </p:blipFill>
        <p:spPr bwMode="auto">
          <a:xfrm>
            <a:off x="539750" y="31750"/>
            <a:ext cx="7669213" cy="68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altLang="en-US" smtClean="0"/>
          </a:p>
          <a:p>
            <a:pPr eaLnBrk="1" hangingPunct="1">
              <a:buFontTx/>
              <a:buNone/>
            </a:pPr>
            <a:r>
              <a:rPr lang="sr-Cyrl-CS" altLang="en-US" smtClean="0"/>
              <a:t>Живци</a:t>
            </a:r>
            <a:r>
              <a:rPr lang="en-US" altLang="en-US" smtClean="0"/>
              <a:t>:</a:t>
            </a:r>
          </a:p>
          <a:p>
            <a:pPr eaLnBrk="1" hangingPunct="1">
              <a:buFontTx/>
              <a:buNone/>
            </a:pPr>
            <a:r>
              <a:rPr lang="sr-Cyrl-CS" altLang="en-US" smtClean="0"/>
              <a:t>- сензитивна инервација</a:t>
            </a:r>
            <a:r>
              <a:rPr lang="en-US" altLang="en-US" smtClean="0"/>
              <a:t>: n. auricularis magnus </a:t>
            </a:r>
            <a:r>
              <a:rPr lang="sr-Cyrl-CS" altLang="en-US" smtClean="0"/>
              <a:t>и</a:t>
            </a:r>
            <a:r>
              <a:rPr lang="en-US" altLang="en-US" smtClean="0"/>
              <a:t> n. auriculotemporalis</a:t>
            </a:r>
          </a:p>
          <a:p>
            <a:pPr eaLnBrk="1" hangingPunct="1">
              <a:buFontTx/>
              <a:buNone/>
            </a:pPr>
            <a:r>
              <a:rPr lang="sr-Cyrl-CS" altLang="en-US" smtClean="0"/>
              <a:t>- секреторна инервација </a:t>
            </a:r>
            <a:r>
              <a:rPr lang="en-US" altLang="en-US" smtClean="0"/>
              <a:t>: n. auriculotemporalis (</a:t>
            </a:r>
            <a:r>
              <a:rPr lang="sr-Cyrl-CS" altLang="en-US" smtClean="0"/>
              <a:t>из</a:t>
            </a:r>
            <a:r>
              <a:rPr lang="en-US" altLang="en-US" smtClean="0"/>
              <a:t> n. glosopharingeusa </a:t>
            </a:r>
            <a:r>
              <a:rPr lang="sr-Cyrl-CS" altLang="en-US" smtClean="0"/>
              <a:t>и отичког ганглиона</a:t>
            </a:r>
            <a:r>
              <a:rPr lang="en-US" altLang="en-US" smtClean="0"/>
              <a:t>)</a:t>
            </a:r>
          </a:p>
          <a:p>
            <a:pPr eaLnBrk="1" hangingPunct="1">
              <a:buFontTx/>
              <a:buNone/>
            </a:pPr>
            <a:r>
              <a:rPr lang="en-US" altLang="en-US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sr-Cyrl-CS" altLang="en-US" b="1" smtClean="0">
                <a:solidFill>
                  <a:schemeClr val="accent2"/>
                </a:solidFill>
              </a:rPr>
              <a:t>Ждрелно сужење </a:t>
            </a:r>
            <a:r>
              <a:rPr lang="en-US" altLang="en-US" b="1" smtClean="0">
                <a:solidFill>
                  <a:schemeClr val="accent2"/>
                </a:solidFill>
              </a:rPr>
              <a:t>(istmus faucium)</a:t>
            </a:r>
          </a:p>
          <a:p>
            <a:pPr algn="just" eaLnBrk="1" hangingPunct="1">
              <a:buFontTx/>
              <a:buNone/>
            </a:pPr>
            <a:r>
              <a:rPr lang="en-US" altLang="en-US" smtClean="0"/>
              <a:t>arcus palatoglossus</a:t>
            </a:r>
          </a:p>
          <a:p>
            <a:pPr algn="just" eaLnBrk="1" hangingPunct="1">
              <a:buFontTx/>
              <a:buNone/>
            </a:pPr>
            <a:r>
              <a:rPr lang="en-US" altLang="en-US" smtClean="0"/>
              <a:t>arcus palatopharyngeus</a:t>
            </a:r>
          </a:p>
          <a:p>
            <a:pPr algn="just" eaLnBrk="1" hangingPunct="1">
              <a:buFontTx/>
              <a:buNone/>
            </a:pPr>
            <a:endParaRPr lang="en-US" alt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 cstate="print"/>
          <a:srcRect l="14467" r="53349" b="41380"/>
          <a:stretch>
            <a:fillRect/>
          </a:stretch>
        </p:blipFill>
        <p:spPr bwMode="auto">
          <a:xfrm>
            <a:off x="1692275" y="0"/>
            <a:ext cx="5884863" cy="669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ChangeAspect="1" noChangeArrowheads="1"/>
          </p:cNvPicPr>
          <p:nvPr/>
        </p:nvPicPr>
        <p:blipFill>
          <a:blip r:embed="rId2" cstate="print"/>
          <a:srcRect l="6200" r="50101" b="44261"/>
          <a:stretch>
            <a:fillRect/>
          </a:stretch>
        </p:blipFill>
        <p:spPr bwMode="auto">
          <a:xfrm>
            <a:off x="539750" y="0"/>
            <a:ext cx="7993063" cy="637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b="1" i="1" u="sng" smtClean="0">
                <a:solidFill>
                  <a:schemeClr val="accent2"/>
                </a:solidFill>
              </a:rPr>
              <a:t>Labia oris</a:t>
            </a:r>
            <a:r>
              <a:rPr lang="en-US" b="1" i="1" u="sng" smtClean="0">
                <a:solidFill>
                  <a:schemeClr val="accent2"/>
                </a:solidFill>
              </a:rPr>
              <a:t> </a:t>
            </a:r>
            <a:r>
              <a:rPr lang="en-US" altLang="en-US" smtClean="0"/>
              <a:t>(5 </a:t>
            </a:r>
            <a:r>
              <a:rPr lang="sr-Cyrl-CS" altLang="en-US" smtClean="0"/>
              <a:t>слојева</a:t>
            </a:r>
            <a:r>
              <a:rPr lang="en-US" altLang="en-US" smtClean="0"/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mtClean="0"/>
              <a:t>- labium superius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US" altLang="en-US" smtClean="0"/>
              <a:t>labium inferius</a:t>
            </a:r>
            <a:endParaRPr lang="en-US" smtClean="0"/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US" smtClean="0"/>
              <a:t>sulcus nasolabialis i mentolabialis</a:t>
            </a:r>
            <a:endParaRPr lang="en-US" altLang="en-US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mtClean="0"/>
              <a:t>артерије</a:t>
            </a:r>
            <a:r>
              <a:rPr lang="en-US" altLang="en-US" smtClean="0"/>
              <a:t>: a. labialis superior et inferior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mtClean="0"/>
              <a:t>вен</a:t>
            </a:r>
            <a:r>
              <a:rPr lang="en-US" altLang="en-US" smtClean="0"/>
              <a:t>e: v. facialis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mtClean="0"/>
              <a:t>Лимфни судови</a:t>
            </a:r>
            <a:r>
              <a:rPr lang="en-US" altLang="en-US" smtClean="0"/>
              <a:t>: nodi limphatici submandibulares (</a:t>
            </a:r>
            <a:r>
              <a:rPr lang="sr-Cyrl-CS" altLang="en-US" smtClean="0"/>
              <a:t>горњ</a:t>
            </a:r>
            <a:r>
              <a:rPr lang="en-US" altLang="en-US" smtClean="0"/>
              <a:t>a</a:t>
            </a:r>
            <a:r>
              <a:rPr lang="sr-Cyrl-CS" altLang="en-US" smtClean="0"/>
              <a:t> усна</a:t>
            </a:r>
            <a:r>
              <a:rPr lang="en-US" altLang="en-US" smtClean="0"/>
              <a:t>), nodi limphatici submentales (</a:t>
            </a:r>
            <a:r>
              <a:rPr lang="sr-Cyrl-CS" altLang="en-US" smtClean="0"/>
              <a:t>доња усна</a:t>
            </a:r>
            <a:r>
              <a:rPr lang="en-US" altLang="en-US" smtClean="0"/>
              <a:t>, </a:t>
            </a:r>
            <a:r>
              <a:rPr lang="sr-Cyrl-CS" altLang="en-US" smtClean="0"/>
              <a:t>укрштање</a:t>
            </a:r>
            <a:r>
              <a:rPr lang="en-US" altLang="en-US" smtClean="0"/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mtClean="0"/>
              <a:t>живци</a:t>
            </a:r>
            <a:r>
              <a:rPr lang="en-US" altLang="en-US" smtClean="0"/>
              <a:t>: </a:t>
            </a:r>
            <a:r>
              <a:rPr lang="sr-Cyrl-CS" altLang="en-US" smtClean="0"/>
              <a:t>моторни живци потичу од</a:t>
            </a:r>
            <a:r>
              <a:rPr lang="en-US" altLang="en-US" smtClean="0"/>
              <a:t> n. facialisa, </a:t>
            </a:r>
            <a:r>
              <a:rPr lang="sr-Cyrl-CS" altLang="en-US" smtClean="0"/>
              <a:t>сензитивна инервација за горњу усну потиче од </a:t>
            </a:r>
            <a:r>
              <a:rPr lang="en-US" altLang="en-US" smtClean="0"/>
              <a:t>n. infraorbitalisa a </a:t>
            </a:r>
            <a:r>
              <a:rPr lang="sr-Cyrl-CS" altLang="en-US" smtClean="0"/>
              <a:t>за доњу усну од </a:t>
            </a:r>
            <a:r>
              <a:rPr lang="en-US" altLang="en-US" smtClean="0"/>
              <a:t> n. mentalisa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b="1" i="1" u="sng" smtClean="0">
                <a:solidFill>
                  <a:schemeClr val="accent2"/>
                </a:solidFill>
              </a:rPr>
              <a:t>Образ (Bucca)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sr-Cyrl-CS" altLang="en-US" sz="2400" smtClean="0"/>
              <a:t>васкуларизација</a:t>
            </a:r>
            <a:r>
              <a:rPr lang="en-US" altLang="en-US" sz="2400" smtClean="0"/>
              <a:t>: a. buccalis, a. transversae facialis, a. facialis, a. infraorbitalis </a:t>
            </a:r>
            <a:r>
              <a:rPr lang="sr-Cyrl-CS" altLang="en-US" sz="2400" smtClean="0"/>
              <a:t>и</a:t>
            </a:r>
            <a:r>
              <a:rPr lang="en-US" altLang="en-US" sz="2400" smtClean="0"/>
              <a:t> a. alveolaris inferior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sr-Cyrl-CS" altLang="en-US" sz="2400" smtClean="0"/>
              <a:t>вене</a:t>
            </a:r>
            <a:r>
              <a:rPr lang="en-US" altLang="en-US" sz="2400" smtClean="0"/>
              <a:t>: v. facialis </a:t>
            </a:r>
            <a:r>
              <a:rPr lang="sr-Cyrl-CS" altLang="en-US" sz="2400" smtClean="0"/>
              <a:t>и</a:t>
            </a:r>
            <a:r>
              <a:rPr lang="en-US" altLang="en-US" sz="2400" smtClean="0"/>
              <a:t> v. transversae facialis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sr-Cyrl-CS" altLang="en-US" sz="2400" smtClean="0"/>
              <a:t>живци</a:t>
            </a:r>
            <a:r>
              <a:rPr lang="en-US" altLang="en-US" sz="2400" smtClean="0"/>
              <a:t>: n. facialis, n. buccalis </a:t>
            </a:r>
            <a:r>
              <a:rPr lang="sr-Cyrl-CS" altLang="en-US" sz="2400" smtClean="0"/>
              <a:t>и</a:t>
            </a:r>
            <a:r>
              <a:rPr lang="en-US" altLang="en-US" sz="2400" smtClean="0"/>
              <a:t> n. infraorbitalis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400" b="1" i="1" u="sng" smtClean="0">
                <a:solidFill>
                  <a:schemeClr val="accent2"/>
                </a:solidFill>
              </a:rPr>
              <a:t>Десни</a:t>
            </a:r>
            <a:r>
              <a:rPr lang="en-US" altLang="en-US" sz="2400" smtClean="0"/>
              <a:t> (gingivae)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n-US" altLang="en-US" sz="2400" smtClean="0"/>
              <a:t> </a:t>
            </a:r>
            <a:r>
              <a:rPr lang="sr-Cyrl-CS" altLang="en-US" sz="2400" smtClean="0"/>
              <a:t>васкуларизација</a:t>
            </a:r>
            <a:r>
              <a:rPr lang="en-US" altLang="en-US" sz="2400" smtClean="0"/>
              <a:t>: </a:t>
            </a:r>
            <a:r>
              <a:rPr lang="sr-Cyrl-CS" altLang="en-US" sz="2400" b="1" i="1" u="sng" smtClean="0"/>
              <a:t>Десни доње вилице</a:t>
            </a:r>
            <a:r>
              <a:rPr lang="en-US" altLang="en-US" sz="2400" smtClean="0"/>
              <a:t>: </a:t>
            </a:r>
            <a:r>
              <a:rPr lang="sr-Cyrl-CS" altLang="en-US" sz="2400" smtClean="0"/>
              <a:t>за спољашњу страну</a:t>
            </a:r>
            <a:r>
              <a:rPr lang="en-US" altLang="en-US" sz="2400" smtClean="0"/>
              <a:t>: a. facialis, a. alveolaris inferior; </a:t>
            </a:r>
            <a:r>
              <a:rPr lang="sr-Cyrl-CS" altLang="en-US" sz="2400" smtClean="0"/>
              <a:t>за унутрашњу страну</a:t>
            </a:r>
            <a:r>
              <a:rPr lang="en-US" altLang="en-US" sz="2400" smtClean="0"/>
              <a:t>: a. sublingualis </a:t>
            </a:r>
            <a:r>
              <a:rPr lang="sr-Cyrl-CS" altLang="en-US" sz="2400" smtClean="0"/>
              <a:t>и</a:t>
            </a:r>
            <a:r>
              <a:rPr lang="en-US" altLang="en-US" sz="2400" smtClean="0"/>
              <a:t> a. alveolaris inferior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sr-Cyrl-CS" altLang="en-US" sz="2400" b="1" i="1" u="sng" smtClean="0"/>
              <a:t>Десни горње вилице</a:t>
            </a:r>
            <a:r>
              <a:rPr lang="en-US" altLang="en-US" sz="2400" smtClean="0"/>
              <a:t>: </a:t>
            </a:r>
            <a:r>
              <a:rPr lang="sr-Cyrl-CS" altLang="en-US" sz="2400" smtClean="0"/>
              <a:t>за спољашњу страну</a:t>
            </a:r>
            <a:r>
              <a:rPr lang="en-US" altLang="en-US" sz="2400" smtClean="0"/>
              <a:t>: a.alvelaris superior posterior </a:t>
            </a:r>
            <a:r>
              <a:rPr lang="sr-Cyrl-CS" altLang="en-US" sz="2400" smtClean="0"/>
              <a:t>и</a:t>
            </a:r>
            <a:r>
              <a:rPr lang="en-US" altLang="en-US" sz="2400" smtClean="0"/>
              <a:t> a. infraorbitalis; </a:t>
            </a:r>
            <a:r>
              <a:rPr lang="sr-Cyrl-CS" altLang="en-US" sz="2400" smtClean="0"/>
              <a:t>за унутрашњу страну</a:t>
            </a:r>
            <a:r>
              <a:rPr lang="en-US" altLang="en-US" sz="2400" smtClean="0"/>
              <a:t>: a. palatinae major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sr-Cyrl-CS" altLang="en-US" sz="2400" smtClean="0"/>
              <a:t>вене</a:t>
            </a:r>
            <a:r>
              <a:rPr lang="en-US" altLang="en-US" sz="2400" smtClean="0"/>
              <a:t>: v. facialis </a:t>
            </a:r>
            <a:r>
              <a:rPr lang="sr-Cyrl-CS" altLang="en-US" sz="2400" smtClean="0"/>
              <a:t>и</a:t>
            </a:r>
            <a:r>
              <a:rPr lang="en-US" altLang="en-US" sz="2400" smtClean="0"/>
              <a:t> v. maxillares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sr-Cyrl-CS" altLang="en-US" sz="2400" smtClean="0"/>
              <a:t>живци</a:t>
            </a:r>
            <a:r>
              <a:rPr lang="en-US" altLang="en-US" sz="2400" smtClean="0"/>
              <a:t>: rami gingivales superiores, n. nasopalatinus </a:t>
            </a:r>
            <a:r>
              <a:rPr lang="sr-Cyrl-CS" altLang="en-US" sz="2400" smtClean="0"/>
              <a:t>и</a:t>
            </a:r>
            <a:r>
              <a:rPr lang="en-US" altLang="en-US" sz="2400" smtClean="0"/>
              <a:t> n. palatinus major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US" altLang="en-US" sz="2400" smtClean="0"/>
              <a:t>rami gingivales inferiores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altLang="en-US" sz="2800" b="1" i="1" u="sng" smtClean="0">
                <a:solidFill>
                  <a:schemeClr val="accent2"/>
                </a:solidFill>
              </a:rPr>
              <a:t>Зуби</a:t>
            </a:r>
            <a:r>
              <a:rPr lang="en-US" altLang="en-US" sz="2800" b="1" i="1" u="sng" smtClean="0">
                <a:solidFill>
                  <a:schemeClr val="accent2"/>
                </a:solidFill>
              </a:rPr>
              <a:t> (dentes)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smtClean="0"/>
              <a:t>arcus dentalis superior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800" smtClean="0"/>
              <a:t>arcus dentalis inferior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US" altLang="en-US" sz="2800" smtClean="0"/>
              <a:t>dentes incisivi (</a:t>
            </a:r>
            <a:r>
              <a:rPr lang="sr-Cyrl-CS" altLang="en-US" sz="2800" smtClean="0"/>
              <a:t>секутићи</a:t>
            </a:r>
            <a:r>
              <a:rPr lang="en-US" altLang="en-US" sz="2800" smtClean="0"/>
              <a:t>, 8)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US" altLang="en-US" sz="2800" smtClean="0"/>
              <a:t>dentes canini (</a:t>
            </a:r>
            <a:r>
              <a:rPr lang="sr-Cyrl-CS" altLang="en-US" sz="2800" smtClean="0"/>
              <a:t>очњаци</a:t>
            </a:r>
            <a:r>
              <a:rPr lang="en-US" altLang="en-US" sz="2800" smtClean="0"/>
              <a:t>, 4)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US" altLang="en-US" sz="2800" smtClean="0"/>
              <a:t>dentes premolares (</a:t>
            </a:r>
            <a:r>
              <a:rPr lang="sr-Cyrl-CS" altLang="en-US" sz="2800" smtClean="0"/>
              <a:t>преткутњаци</a:t>
            </a:r>
            <a:r>
              <a:rPr lang="en-US" altLang="en-US" sz="2800" smtClean="0"/>
              <a:t>, 8)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en-US" altLang="en-US" sz="2800" smtClean="0"/>
              <a:t>dentes molares (k</a:t>
            </a:r>
            <a:r>
              <a:rPr lang="sr-Cyrl-CS" altLang="en-US" sz="2800" smtClean="0"/>
              <a:t>утњаци</a:t>
            </a:r>
            <a:r>
              <a:rPr lang="en-US" altLang="en-US" sz="2800" smtClean="0"/>
              <a:t>, 12), dens serotinus (</a:t>
            </a:r>
            <a:r>
              <a:rPr lang="sr-Cyrl-CS" altLang="en-US" sz="2800" smtClean="0"/>
              <a:t>умњак</a:t>
            </a:r>
            <a:r>
              <a:rPr lang="en-US" altLang="en-US" sz="2800" smtClean="0"/>
              <a:t>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en-US" sz="2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altLang="en-US" sz="2800" b="1" i="1" u="sng" smtClean="0"/>
              <a:t>Делови зуба</a:t>
            </a:r>
            <a:r>
              <a:rPr lang="en-US" altLang="en-US" sz="2800" smtClean="0"/>
              <a:t>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/>
              <a:t>Corona dentis (k</a:t>
            </a:r>
            <a:r>
              <a:rPr lang="sr-Cyrl-CS" altLang="en-US" sz="2800" smtClean="0"/>
              <a:t>руна зуба</a:t>
            </a:r>
            <a:r>
              <a:rPr lang="en-US" altLang="en-US" sz="2800" smtClean="0"/>
              <a:t>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/>
              <a:t>collum dentis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800" smtClean="0"/>
              <a:t>radix dentis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sr-Cyrl-CS" altLang="en-US" sz="2800" smtClean="0"/>
              <a:t>гингиве</a:t>
            </a:r>
            <a:endParaRPr lang="en-US" altLang="en-US" sz="2800" smtClean="0"/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sr-Cyrl-CS" altLang="en-US" sz="2800" smtClean="0"/>
              <a:t>алвеоларна покосница </a:t>
            </a:r>
            <a:r>
              <a:rPr lang="en-US" altLang="en-US" sz="2800" smtClean="0"/>
              <a:t>(</a:t>
            </a:r>
            <a:r>
              <a:rPr lang="sr-Cyrl-CS" altLang="en-US" sz="2800" smtClean="0"/>
              <a:t>перидонцијум</a:t>
            </a:r>
            <a:r>
              <a:rPr lang="en-US" altLang="en-US" sz="2800" smtClean="0"/>
              <a:t>, </a:t>
            </a:r>
            <a:r>
              <a:rPr lang="sr-Cyrl-CS" altLang="en-US" sz="2800" smtClean="0"/>
              <a:t>Шарпијева влакна</a:t>
            </a:r>
            <a:r>
              <a:rPr lang="en-US" altLang="en-US" sz="2800" smtClean="0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drazumevani dizajn">
  <a:themeElements>
    <a:clrScheme name="Podrazumevani dizaj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drazumevani dizaj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sr-Latn-C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sr-Latn-C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odrazumevani dizaj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drazumevani dizaj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drazumevani dizaj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drazumevani dizaj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drazumevani dizaj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drazumevani dizaj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drazumevani dizaj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drazumevani dizaj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drazumevani dizaj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drazumevani dizaj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drazumevani dizaj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drazumevani dizaj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</TotalTime>
  <Pages>0</Pages>
  <Words>1031</Words>
  <Characters>0</Characters>
  <Application>Microsoft Office PowerPoint</Application>
  <DocSecurity>0</DocSecurity>
  <PresentationFormat>On-screen Show (4:3)</PresentationFormat>
  <Lines>0</Lines>
  <Paragraphs>173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Arial</vt:lpstr>
      <vt:lpstr>Podrazumevani dizajn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Company</Company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Win10</cp:lastModifiedBy>
  <cp:revision>141</cp:revision>
  <dcterms:created xsi:type="dcterms:W3CDTF">2010-03-09T21:10:44Z</dcterms:created>
  <dcterms:modified xsi:type="dcterms:W3CDTF">2020-09-30T08:40:23Z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1033-9.1.0.4746</vt:lpwstr>
  </property>
</Properties>
</file>